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9" r:id="rId3"/>
    <p:sldId id="327" r:id="rId4"/>
    <p:sldId id="303" r:id="rId5"/>
    <p:sldId id="260" r:id="rId6"/>
    <p:sldId id="286" r:id="rId7"/>
    <p:sldId id="262" r:id="rId8"/>
    <p:sldId id="330" r:id="rId9"/>
    <p:sldId id="331" r:id="rId10"/>
    <p:sldId id="328" r:id="rId11"/>
    <p:sldId id="268" r:id="rId12"/>
    <p:sldId id="329" r:id="rId13"/>
    <p:sldId id="334" r:id="rId14"/>
    <p:sldId id="335" r:id="rId15"/>
    <p:sldId id="326" r:id="rId16"/>
    <p:sldId id="289" r:id="rId17"/>
    <p:sldId id="309" r:id="rId18"/>
    <p:sldId id="316" r:id="rId19"/>
    <p:sldId id="317" r:id="rId20"/>
    <p:sldId id="318" r:id="rId21"/>
    <p:sldId id="319" r:id="rId22"/>
    <p:sldId id="320" r:id="rId23"/>
    <p:sldId id="321" r:id="rId24"/>
    <p:sldId id="332" r:id="rId25"/>
    <p:sldId id="323" r:id="rId26"/>
    <p:sldId id="291" r:id="rId27"/>
    <p:sldId id="295" r:id="rId28"/>
    <p:sldId id="301" r:id="rId29"/>
    <p:sldId id="300" r:id="rId30"/>
    <p:sldId id="324" r:id="rId31"/>
    <p:sldId id="325" r:id="rId32"/>
    <p:sldId id="333" r:id="rId33"/>
    <p:sldId id="336" r:id="rId34"/>
    <p:sldId id="343" r:id="rId35"/>
    <p:sldId id="338" r:id="rId36"/>
    <p:sldId id="339" r:id="rId37"/>
    <p:sldId id="340" r:id="rId38"/>
    <p:sldId id="341" r:id="rId39"/>
    <p:sldId id="342"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687" autoAdjust="0"/>
  </p:normalViewPr>
  <p:slideViewPr>
    <p:cSldViewPr>
      <p:cViewPr varScale="1">
        <p:scale>
          <a:sx n="63" d="100"/>
          <a:sy n="63" d="100"/>
        </p:scale>
        <p:origin x="-1596" y="-108"/>
      </p:cViewPr>
      <p:guideLst>
        <p:guide orient="horz" pos="2160"/>
        <p:guide pos="2880"/>
      </p:guideLst>
    </p:cSldViewPr>
  </p:slideViewPr>
  <p:outlineViewPr>
    <p:cViewPr>
      <p:scale>
        <a:sx n="33" d="100"/>
        <a:sy n="33" d="100"/>
      </p:scale>
      <p:origin x="0" y="65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70002-8F48-4E88-A91C-D5ED3923D197}" type="datetimeFigureOut">
              <a:rPr lang="zh-CN" altLang="en-US" smtClean="0"/>
              <a:pPr/>
              <a:t>2012/5/1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C53E-FD2F-4428-8893-C4EE9C345377}" type="slidenum">
              <a:rPr lang="zh-CN" altLang="en-US" smtClean="0"/>
              <a:pPr/>
              <a:t>‹#›</a:t>
            </a:fld>
            <a:endParaRPr lang="zh-CN" altLang="en-US"/>
          </a:p>
        </p:txBody>
      </p:sp>
    </p:spTree>
    <p:extLst>
      <p:ext uri="{BB962C8B-B14F-4D97-AF65-F5344CB8AC3E}">
        <p14:creationId xmlns:p14="http://schemas.microsoft.com/office/powerpoint/2010/main" val="152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a:t>
            </a:r>
            <a:r>
              <a:rPr lang="en-US" altLang="zh-CN" baseline="0" dirty="0" smtClean="0"/>
              <a:t> this two-year study in UH, I finally know how to establish my understanding in this field, exploration geophysics. In fact, I got some points in my mind that I am willing to share. I will be more than appreciated to know from you after this presentation that my understanding was wrong. Cause in that case, my effort in defending my argument would certainly push me up to getting close to your level, which is high up to the ceiling. Oh no, much higher.</a:t>
            </a:r>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Different phase =</a:t>
            </a:r>
            <a:r>
              <a:rPr lang="en-US" altLang="zh-CN" baseline="0" dirty="0" smtClean="0"/>
              <a:t> time shifted wave</a:t>
            </a:r>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24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More complicate MPD instead of  greedy approach could be explored deeper.</a:t>
            </a:r>
          </a:p>
          <a:p>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25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When</a:t>
            </a:r>
            <a:r>
              <a:rPr lang="en-US" altLang="zh-CN" baseline="0" dirty="0" smtClean="0"/>
              <a:t> we look at the seismic trace, we hope to see bright spot say thank you for getting me out </a:t>
            </a:r>
            <a:r>
              <a:rPr lang="en-US" altLang="zh-CN" baseline="0" smtClean="0"/>
              <a:t>of jail</a:t>
            </a:r>
            <a:endParaRPr lang="zh-CN" altLang="en-US"/>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26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Motivation</a:t>
            </a:r>
          </a:p>
          <a:p>
            <a:endParaRPr lang="en-US" altLang="zh-CN" dirty="0" smtClean="0"/>
          </a:p>
          <a:p>
            <a:r>
              <a:rPr lang="en-US" altLang="zh-CN" dirty="0" smtClean="0"/>
              <a:t>An alternative</a:t>
            </a:r>
          </a:p>
          <a:p>
            <a:endParaRPr lang="en-US" altLang="zh-CN" dirty="0" smtClean="0"/>
          </a:p>
          <a:p>
            <a:r>
              <a:rPr lang="en-US" altLang="zh-CN" dirty="0" smtClean="0"/>
              <a:t>Gas Brine differentiation</a:t>
            </a:r>
          </a:p>
          <a:p>
            <a:endParaRPr lang="en-US" altLang="zh-CN" dirty="0" smtClean="0"/>
          </a:p>
          <a:p>
            <a:endParaRPr lang="en-US" altLang="zh-CN" dirty="0" smtClean="0"/>
          </a:p>
          <a:p>
            <a:r>
              <a:rPr lang="en-US" altLang="zh-CN" dirty="0" smtClean="0"/>
              <a:t>Instead of knowing what frequency occurred at what time. We want to know when did those  event occur, those reflection</a:t>
            </a:r>
          </a:p>
          <a:p>
            <a:endParaRPr lang="en-US" altLang="zh-CN" dirty="0" smtClean="0"/>
          </a:p>
          <a:p>
            <a:r>
              <a:rPr lang="en-US" altLang="zh-CN" dirty="0" smtClean="0"/>
              <a:t>We tend to simplify complicated seismic trace to convolution model, so what we mostly care is those major events </a:t>
            </a:r>
          </a:p>
          <a:p>
            <a:endParaRPr lang="en-US" altLang="zh-CN" dirty="0" smtClean="0"/>
          </a:p>
          <a:p>
            <a:r>
              <a:rPr lang="en-US" altLang="zh-CN" dirty="0" smtClean="0"/>
              <a:t>A new way of representation makes new attributes possible</a:t>
            </a:r>
          </a:p>
          <a:p>
            <a:endParaRPr lang="en-US" altLang="zh-CN" dirty="0" smtClean="0"/>
          </a:p>
          <a:p>
            <a:r>
              <a:rPr lang="en-US" altLang="zh-CN" dirty="0" smtClean="0"/>
              <a:t>Instantaneous frequency?</a:t>
            </a:r>
            <a:endParaRPr lang="zh-CN" altLang="en-US"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32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t>Wigner  </a:t>
            </a:r>
            <a:r>
              <a:rPr lang="en-US" altLang="zh-CN" sz="1200" dirty="0" err="1" smtClean="0"/>
              <a:t>Rahaczek</a:t>
            </a:r>
            <a:r>
              <a:rPr lang="en-US" altLang="zh-CN" sz="1200" dirty="0" smtClean="0"/>
              <a:t> Page</a:t>
            </a:r>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AssumptionThe</a:t>
            </a:r>
            <a:r>
              <a:rPr lang="en-US" altLang="zh-CN" dirty="0" smtClean="0"/>
              <a:t> truncated signal is considered stationary if the window is small enough.</a:t>
            </a:r>
          </a:p>
          <a:p>
            <a:r>
              <a:rPr lang="en-US" altLang="zh-CN" dirty="0" smtClean="0"/>
              <a:t>Con: the resolution is fixed once the window is chosen.</a:t>
            </a:r>
          </a:p>
          <a:p>
            <a:endParaRPr lang="en-US" altLang="zh-CN" dirty="0" smtClean="0"/>
          </a:p>
          <a:p>
            <a:r>
              <a:rPr lang="en-US" altLang="zh-CN" dirty="0" smtClean="0"/>
              <a:t>The formula of Fourier transform with a window.</a:t>
            </a:r>
          </a:p>
          <a:p>
            <a:endParaRPr lang="en-US" altLang="zh-CN" dirty="0" smtClean="0"/>
          </a:p>
          <a:p>
            <a:r>
              <a:rPr lang="en-US" altLang="zh-CN" dirty="0" smtClean="0"/>
              <a:t>The multiplication in time domain is the convolution in spectral domain. Therefore, the spectrum is modified by the window. The major information is still preserved.</a:t>
            </a:r>
          </a:p>
          <a:p>
            <a:endParaRPr lang="en-US" altLang="zh-CN" dirty="0" smtClean="0"/>
          </a:p>
          <a:p>
            <a:r>
              <a:rPr lang="en-US" altLang="zh-CN" dirty="0" smtClean="0"/>
              <a:t>Resolution problem: </a:t>
            </a:r>
            <a:r>
              <a:rPr lang="en-US" altLang="zh-CN" dirty="0" err="1" smtClean="0"/>
              <a:t>Raisecos</a:t>
            </a:r>
            <a:r>
              <a:rPr lang="en-US" altLang="zh-CN" dirty="0" smtClean="0"/>
              <a:t> window figs</a:t>
            </a:r>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wavelet transform</a:t>
            </a:r>
            <a:endParaRPr lang="en-US" altLang="zh-CN" b="0" dirty="0" smtClean="0"/>
          </a:p>
          <a:p>
            <a:r>
              <a:rPr lang="en-US" altLang="zh-CN" b="0" dirty="0" smtClean="0"/>
              <a:t> (CWT) (DWT?)</a:t>
            </a:r>
          </a:p>
          <a:p>
            <a:endParaRPr lang="en-US" altLang="zh-CN" b="0" dirty="0" smtClean="0"/>
          </a:p>
          <a:p>
            <a:r>
              <a:rPr lang="en-US" altLang="zh-CN" b="0" dirty="0" smtClean="0"/>
              <a:t>CWT: sliding window</a:t>
            </a:r>
          </a:p>
          <a:p>
            <a:r>
              <a:rPr lang="en-US" altLang="zh-CN" b="0" dirty="0" smtClean="0"/>
              <a:t>DWT: window segments (a sequence of windows at the same time)</a:t>
            </a:r>
          </a:p>
          <a:p>
            <a:endParaRPr lang="en-US" altLang="zh-CN" b="0" dirty="0" smtClean="0"/>
          </a:p>
          <a:p>
            <a:r>
              <a:rPr lang="en-US" altLang="zh-CN" b="0" dirty="0" smtClean="0"/>
              <a:t>In my view, wavelet transform is like a cross-correlation between the signal and the adjusted mother  wavelet. What we get out of WT is a display of the coefficient of cross-correlation, in other words, the display shows how much alike is the signal compared to adjusted mother wavelet.</a:t>
            </a:r>
            <a:endParaRPr lang="zh-CN" altLang="en-US" b="0" dirty="0" smtClean="0"/>
          </a:p>
          <a:p>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r>
              <a:rPr lang="en-US" altLang="zh-CN" dirty="0" smtClean="0"/>
              <a:t>I would say a combination of CWT &amp; STFT  regression method</a:t>
            </a:r>
          </a:p>
          <a:p>
            <a:endParaRPr lang="en-US" altLang="zh-CN" dirty="0" smtClean="0"/>
          </a:p>
          <a:p>
            <a:r>
              <a:rPr lang="en-US" altLang="zh-CN" dirty="0" smtClean="0"/>
              <a:t>1 cross-correlation</a:t>
            </a:r>
          </a:p>
          <a:p>
            <a:r>
              <a:rPr lang="en-US" altLang="zh-CN" dirty="0" smtClean="0"/>
              <a:t>2 Fourier transform</a:t>
            </a:r>
          </a:p>
          <a:p>
            <a:r>
              <a:rPr lang="en-US" altLang="zh-CN" dirty="0" smtClean="0"/>
              <a:t>3 project along the window</a:t>
            </a:r>
          </a:p>
          <a:p>
            <a:endParaRPr lang="en-US" altLang="zh-CN" dirty="0" smtClean="0"/>
          </a:p>
          <a:p>
            <a:endParaRPr lang="en-US" altLang="zh-CN" dirty="0" smtClean="0"/>
          </a:p>
          <a:p>
            <a:r>
              <a:rPr lang="en-US" altLang="zh-CN" dirty="0" smtClean="0"/>
              <a:t>Instead of using scale we use frequency as the direct parameter here</a:t>
            </a:r>
          </a:p>
          <a:p>
            <a:r>
              <a:rPr lang="en-US" altLang="zh-CN" dirty="0" smtClean="0"/>
              <a:t>Easy to reconstruct the signal.</a:t>
            </a:r>
          </a:p>
          <a:p>
            <a:r>
              <a:rPr lang="en-US" altLang="zh-CN" dirty="0" smtClean="0"/>
              <a:t>Iteration of CWT</a:t>
            </a:r>
          </a:p>
          <a:p>
            <a:r>
              <a:rPr lang="en-US" altLang="zh-CN" dirty="0" smtClean="0"/>
              <a:t>Since the wavelet is axial symmetrical, cross-correlation is the same as convolution between the wavelet and  the signal</a:t>
            </a:r>
          </a:p>
          <a:p>
            <a:r>
              <a:rPr lang="en-US" altLang="zh-CN" dirty="0" smtClean="0"/>
              <a:t>Greed approach in statistical mean</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2D424-5820-42AD-8715-E06FC35125D2}"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r>
              <a:rPr lang="en-US" altLang="zh-CN" dirty="0" smtClean="0"/>
              <a:t>I would say a combination of CWT &amp; STFT  regression method</a:t>
            </a:r>
          </a:p>
          <a:p>
            <a:endParaRPr lang="en-US" altLang="zh-CN" dirty="0" smtClean="0"/>
          </a:p>
          <a:p>
            <a:r>
              <a:rPr lang="en-US" altLang="zh-CN" dirty="0" smtClean="0"/>
              <a:t>1 cross-correlation</a:t>
            </a:r>
          </a:p>
          <a:p>
            <a:r>
              <a:rPr lang="en-US" altLang="zh-CN" dirty="0" smtClean="0"/>
              <a:t>2 Fourier transform</a:t>
            </a:r>
          </a:p>
          <a:p>
            <a:r>
              <a:rPr lang="en-US" altLang="zh-CN" dirty="0" smtClean="0"/>
              <a:t>3 project along the window</a:t>
            </a:r>
          </a:p>
          <a:p>
            <a:endParaRPr lang="en-US" altLang="zh-CN" dirty="0" smtClean="0"/>
          </a:p>
          <a:p>
            <a:endParaRPr lang="en-US" altLang="zh-CN" dirty="0" smtClean="0"/>
          </a:p>
          <a:p>
            <a:r>
              <a:rPr lang="en-US" altLang="zh-CN" dirty="0" smtClean="0"/>
              <a:t>Instead of using scale we use frequency as the direct parameter here</a:t>
            </a:r>
          </a:p>
          <a:p>
            <a:r>
              <a:rPr lang="en-US" altLang="zh-CN" dirty="0" smtClean="0"/>
              <a:t>Easy to reconstruct the signal.</a:t>
            </a:r>
          </a:p>
          <a:p>
            <a:r>
              <a:rPr lang="en-US" altLang="zh-CN" dirty="0" smtClean="0"/>
              <a:t>Iteration of CWT</a:t>
            </a:r>
          </a:p>
          <a:p>
            <a:r>
              <a:rPr lang="en-US" altLang="zh-CN" dirty="0" smtClean="0"/>
              <a:t>Since the wavelet is axial symmetrical, cross-correlation is the same as convolution between the wavelet and  the signal</a:t>
            </a:r>
          </a:p>
          <a:p>
            <a:r>
              <a:rPr lang="en-US" altLang="zh-CN" dirty="0" smtClean="0"/>
              <a:t>Greed approach in statistical mean</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E57C53E-FD2F-4428-8893-C4EE9C34537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8" name="日期占位符 27"/>
          <p:cNvSpPr>
            <a:spLocks noGrp="1"/>
          </p:cNvSpPr>
          <p:nvPr>
            <p:ph type="dt" sz="half" idx="10"/>
          </p:nvPr>
        </p:nvSpPr>
        <p:spPr/>
        <p:txBody>
          <a:bodyPr/>
          <a:lstStyle>
            <a:extLst/>
          </a:lstStyle>
          <a:p>
            <a:fld id="{B14E0F38-49CC-4E3D-8185-A5AE2EE92677}" type="datetime1">
              <a:rPr lang="zh-CN" altLang="en-US" smtClean="0"/>
              <a:pPr/>
              <a:t>2012/5/1</a:t>
            </a:fld>
            <a:endParaRPr lang="zh-CN" altLang="en-US"/>
          </a:p>
        </p:txBody>
      </p:sp>
      <p:sp>
        <p:nvSpPr>
          <p:cNvPr id="17" name="页脚占位符 16"/>
          <p:cNvSpPr>
            <a:spLocks noGrp="1"/>
          </p:cNvSpPr>
          <p:nvPr>
            <p:ph type="ftr" sz="quarter" idx="11"/>
          </p:nvPr>
        </p:nvSpPr>
        <p:spPr/>
        <p:txBody>
          <a:bodyPr/>
          <a:lstStyle>
            <a:extLst/>
          </a:lstStyle>
          <a:p>
            <a:r>
              <a:rPr lang="en-US" altLang="zh-CN" smtClean="0"/>
              <a:t>icnivad</a:t>
            </a:r>
            <a:endParaRPr lang="zh-CN" altLang="en-US"/>
          </a:p>
        </p:txBody>
      </p:sp>
      <p:sp>
        <p:nvSpPr>
          <p:cNvPr id="29" name="灯片编号占位符 28"/>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标题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385E5E36-E4C4-41F2-AF1D-7EB33F3217CC}" type="datetime1">
              <a:rPr lang="zh-CN" altLang="en-US" smtClean="0"/>
              <a:pPr/>
              <a:t>2012/5/1</a:t>
            </a:fld>
            <a:endParaRPr lang="zh-CN" altLang="en-US"/>
          </a:p>
        </p:txBody>
      </p:sp>
      <p:sp>
        <p:nvSpPr>
          <p:cNvPr id="5" name="页脚占位符 4"/>
          <p:cNvSpPr>
            <a:spLocks noGrp="1"/>
          </p:cNvSpPr>
          <p:nvPr>
            <p:ph type="ftr" sz="quarter" idx="11"/>
          </p:nvPr>
        </p:nvSpPr>
        <p:spPr/>
        <p:txBody>
          <a:bodyPr/>
          <a:lstStyle>
            <a:extLst/>
          </a:lstStyle>
          <a:p>
            <a:r>
              <a:rPr lang="en-US" altLang="zh-CN" smtClean="0"/>
              <a:t>icnivad</a:t>
            </a:r>
            <a:endParaRPr lang="zh-CN" altLang="en-US"/>
          </a:p>
        </p:txBody>
      </p:sp>
      <p:sp>
        <p:nvSpPr>
          <p:cNvPr id="6" name="灯片编号占位符 5"/>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981200" cy="5851525"/>
          </a:xfrm>
        </p:spPr>
        <p:txBody>
          <a:bodyPr vert="eaVert" anchor="ct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9"/>
            <a:ext cx="58674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086BA33-7175-473D-9411-8171FE077A71}" type="datetime1">
              <a:rPr lang="zh-CN" altLang="en-US" smtClean="0"/>
              <a:pPr/>
              <a:t>2012/5/1</a:t>
            </a:fld>
            <a:endParaRPr lang="zh-CN" altLang="en-US"/>
          </a:p>
        </p:txBody>
      </p:sp>
      <p:sp>
        <p:nvSpPr>
          <p:cNvPr id="5" name="页脚占位符 4"/>
          <p:cNvSpPr>
            <a:spLocks noGrp="1"/>
          </p:cNvSpPr>
          <p:nvPr>
            <p:ph type="ftr" sz="quarter" idx="11"/>
          </p:nvPr>
        </p:nvSpPr>
        <p:spPr/>
        <p:txBody>
          <a:bodyPr/>
          <a:lstStyle>
            <a:extLst/>
          </a:lstStyle>
          <a:p>
            <a:r>
              <a:rPr lang="en-US" altLang="zh-CN" smtClean="0"/>
              <a:t>icnivad</a:t>
            </a:r>
            <a:endParaRPr lang="zh-CN" altLang="en-US"/>
          </a:p>
        </p:txBody>
      </p:sp>
      <p:sp>
        <p:nvSpPr>
          <p:cNvPr id="6" name="灯片编号占位符 5"/>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CCF5A09-0804-4D05-A395-B9F96D22C23A}" type="datetime1">
              <a:rPr lang="zh-CN" altLang="en-US" smtClean="0"/>
              <a:pPr/>
              <a:t>2012/5/1</a:t>
            </a:fld>
            <a:endParaRPr lang="zh-CN" altLang="en-US"/>
          </a:p>
        </p:txBody>
      </p:sp>
      <p:sp>
        <p:nvSpPr>
          <p:cNvPr id="5" name="页脚占位符 4"/>
          <p:cNvSpPr>
            <a:spLocks noGrp="1"/>
          </p:cNvSpPr>
          <p:nvPr>
            <p:ph type="ftr" sz="quarter" idx="11"/>
          </p:nvPr>
        </p:nvSpPr>
        <p:spPr/>
        <p:txBody>
          <a:bodyPr/>
          <a:lstStyle>
            <a:extLst/>
          </a:lstStyle>
          <a:p>
            <a:r>
              <a:rPr lang="en-US" altLang="zh-CN" smtClean="0"/>
              <a:t>icnivad</a:t>
            </a:r>
            <a:endParaRPr lang="zh-CN" altLang="en-US"/>
          </a:p>
        </p:txBody>
      </p:sp>
      <p:sp>
        <p:nvSpPr>
          <p:cNvPr id="6" name="灯片编号占位符 5"/>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4" name="任意多边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任意多边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任意多边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任意多边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任意多边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任意多边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任意多边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任意多边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任意多边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任意多边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任意多边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任意多边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任意多边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任意多边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任意多边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本占位符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AA685888-2B70-4681-9391-BB6294974A6C}" type="datetime1">
              <a:rPr lang="zh-CN" altLang="en-US" smtClean="0"/>
              <a:pPr/>
              <a:t>2012/5/1</a:t>
            </a:fld>
            <a:endParaRPr lang="zh-CN" altLang="en-US"/>
          </a:p>
        </p:txBody>
      </p:sp>
      <p:sp>
        <p:nvSpPr>
          <p:cNvPr id="5" name="页脚占位符 4"/>
          <p:cNvSpPr>
            <a:spLocks noGrp="1"/>
          </p:cNvSpPr>
          <p:nvPr>
            <p:ph type="ftr" sz="quarter" idx="11"/>
          </p:nvPr>
        </p:nvSpPr>
        <p:spPr/>
        <p:txBody>
          <a:bodyPr/>
          <a:lstStyle>
            <a:extLst/>
          </a:lstStyle>
          <a:p>
            <a:r>
              <a:rPr lang="en-US" altLang="zh-CN" smtClean="0"/>
              <a:t>icnivad</a:t>
            </a:r>
            <a:endParaRPr lang="zh-CN" altLang="en-US"/>
          </a:p>
        </p:txBody>
      </p:sp>
      <p:sp>
        <p:nvSpPr>
          <p:cNvPr id="6" name="灯片编号占位符 5"/>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CN" altLang="en-US" smtClean="0"/>
              <a:t>单击此处编辑母版标题样式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512064"/>
            <a:ext cx="8229600" cy="9144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E580437-470C-4202-9F90-74088C6F99C4}" type="datetime1">
              <a:rPr lang="zh-CN" altLang="en-US" smtClean="0"/>
              <a:pPr/>
              <a:t>2012/5/1</a:t>
            </a:fld>
            <a:endParaRPr lang="zh-CN" altLang="en-US"/>
          </a:p>
        </p:txBody>
      </p:sp>
      <p:sp>
        <p:nvSpPr>
          <p:cNvPr id="6" name="页脚占位符 5"/>
          <p:cNvSpPr>
            <a:spLocks noGrp="1"/>
          </p:cNvSpPr>
          <p:nvPr>
            <p:ph type="ftr" sz="quarter" idx="11"/>
          </p:nvPr>
        </p:nvSpPr>
        <p:spPr/>
        <p:txBody>
          <a:bodyPr/>
          <a:lstStyle>
            <a:extLst/>
          </a:lstStyle>
          <a:p>
            <a:r>
              <a:rPr lang="en-US" altLang="zh-CN" smtClean="0"/>
              <a:t>icnivad</a:t>
            </a:r>
            <a:endParaRPr lang="zh-CN" altLang="en-US"/>
          </a:p>
        </p:txBody>
      </p:sp>
      <p:sp>
        <p:nvSpPr>
          <p:cNvPr id="7" name="灯片编号占位符 6"/>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504824" y="512064"/>
            <a:ext cx="7772400" cy="914400"/>
          </a:xfrm>
        </p:spPr>
        <p:txBody>
          <a:bodyPr anchor="t"/>
          <a:lstStyle>
            <a:lvl1pPr>
              <a:defRPr sz="400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1C6A2B50-7129-4467-80B2-8E02042DC5A0}" type="datetime1">
              <a:rPr lang="zh-CN" altLang="en-US" smtClean="0"/>
              <a:pPr/>
              <a:t>2012/5/1</a:t>
            </a:fld>
            <a:endParaRPr lang="zh-CN" altLang="en-US"/>
          </a:p>
        </p:txBody>
      </p:sp>
      <p:sp>
        <p:nvSpPr>
          <p:cNvPr id="8" name="页脚占位符 7"/>
          <p:cNvSpPr>
            <a:spLocks noGrp="1"/>
          </p:cNvSpPr>
          <p:nvPr>
            <p:ph type="ftr" sz="quarter" idx="11"/>
          </p:nvPr>
        </p:nvSpPr>
        <p:spPr/>
        <p:txBody>
          <a:bodyPr/>
          <a:lstStyle>
            <a:extLst/>
          </a:lstStyle>
          <a:p>
            <a:r>
              <a:rPr lang="en-US" altLang="zh-CN" smtClean="0"/>
              <a:t>icnivad</a:t>
            </a:r>
            <a:endParaRPr lang="zh-CN" altLang="en-US"/>
          </a:p>
        </p:txBody>
      </p:sp>
      <p:sp>
        <p:nvSpPr>
          <p:cNvPr id="9" name="灯片编号占位符 8"/>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2064"/>
            <a:ext cx="7772400" cy="914400"/>
          </a:xfrm>
        </p:spPr>
        <p:txBody>
          <a:bodyPr/>
          <a:lstStyle>
            <a:lvl1pPr>
              <a:defRPr sz="4000" cap="none" baseline="0"/>
            </a:lvl1pPr>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C6A76F7A-4A71-4026-8724-EC161175D3BB}" type="datetime1">
              <a:rPr lang="zh-CN" altLang="en-US" smtClean="0"/>
              <a:pPr/>
              <a:t>2012/5/1</a:t>
            </a:fld>
            <a:endParaRPr lang="zh-CN" altLang="en-US"/>
          </a:p>
        </p:txBody>
      </p:sp>
      <p:sp>
        <p:nvSpPr>
          <p:cNvPr id="4" name="页脚占位符 3"/>
          <p:cNvSpPr>
            <a:spLocks noGrp="1"/>
          </p:cNvSpPr>
          <p:nvPr>
            <p:ph type="ftr" sz="quarter" idx="11"/>
          </p:nvPr>
        </p:nvSpPr>
        <p:spPr/>
        <p:txBody>
          <a:bodyPr/>
          <a:lstStyle>
            <a:extLst/>
          </a:lstStyle>
          <a:p>
            <a:r>
              <a:rPr lang="en-US" altLang="zh-CN" smtClean="0"/>
              <a:t>icnivad</a:t>
            </a:r>
            <a:endParaRPr lang="zh-CN" altLang="en-US"/>
          </a:p>
        </p:txBody>
      </p:sp>
      <p:sp>
        <p:nvSpPr>
          <p:cNvPr id="5" name="灯片编号占位符 4"/>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3D361C71-078A-40EB-BDFD-9FED3F243783}" type="datetime1">
              <a:rPr lang="zh-CN" altLang="en-US" smtClean="0"/>
              <a:pPr/>
              <a:t>2012/5/1</a:t>
            </a:fld>
            <a:endParaRPr lang="zh-CN" altLang="en-US"/>
          </a:p>
        </p:txBody>
      </p:sp>
      <p:sp>
        <p:nvSpPr>
          <p:cNvPr id="3" name="页脚占位符 2"/>
          <p:cNvSpPr>
            <a:spLocks noGrp="1"/>
          </p:cNvSpPr>
          <p:nvPr>
            <p:ph type="ftr" sz="quarter" idx="11"/>
          </p:nvPr>
        </p:nvSpPr>
        <p:spPr/>
        <p:txBody>
          <a:bodyPr/>
          <a:lstStyle>
            <a:extLst/>
          </a:lstStyle>
          <a:p>
            <a:r>
              <a:rPr lang="en-US" altLang="zh-CN" smtClean="0"/>
              <a:t>icnivad</a:t>
            </a:r>
            <a:endParaRPr lang="zh-CN" altLang="en-US"/>
          </a:p>
        </p:txBody>
      </p:sp>
      <p:sp>
        <p:nvSpPr>
          <p:cNvPr id="4" name="灯片编号占位符 3"/>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273050"/>
            <a:ext cx="8229600" cy="1162050"/>
          </a:xfrm>
        </p:spPr>
        <p:txBody>
          <a:bodyPr anchor="ctr"/>
          <a:lstStyle>
            <a:lvl1pPr algn="l">
              <a:buNone/>
              <a:defRPr sz="3600" b="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D399A8ED-5D15-488B-85B5-84C8651BBF05}" type="datetime1">
              <a:rPr lang="zh-CN" altLang="en-US" smtClean="0"/>
              <a:pPr/>
              <a:t>2012/5/1</a:t>
            </a:fld>
            <a:endParaRPr lang="zh-CN" altLang="en-US"/>
          </a:p>
        </p:txBody>
      </p:sp>
      <p:sp>
        <p:nvSpPr>
          <p:cNvPr id="6" name="页脚占位符 5"/>
          <p:cNvSpPr>
            <a:spLocks noGrp="1"/>
          </p:cNvSpPr>
          <p:nvPr>
            <p:ph type="ftr" sz="quarter" idx="11"/>
          </p:nvPr>
        </p:nvSpPr>
        <p:spPr/>
        <p:txBody>
          <a:bodyPr/>
          <a:lstStyle>
            <a:extLst/>
          </a:lstStyle>
          <a:p>
            <a:r>
              <a:rPr lang="en-US" altLang="zh-CN" smtClean="0"/>
              <a:t>icnivad</a:t>
            </a:r>
            <a:endParaRPr lang="zh-CN" altLang="en-US"/>
          </a:p>
        </p:txBody>
      </p:sp>
      <p:sp>
        <p:nvSpPr>
          <p:cNvPr id="7" name="灯片编号占位符 6"/>
          <p:cNvSpPr>
            <a:spLocks noGrp="1"/>
          </p:cNvSpPr>
          <p:nvPr>
            <p:ph type="sldNum" sz="quarter" idx="12"/>
          </p:nvPr>
        </p:nvSpPr>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接连接符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组合 9"/>
          <p:cNvGrpSpPr/>
          <p:nvPr/>
        </p:nvGrpSpPr>
        <p:grpSpPr>
          <a:xfrm rot="5400000">
            <a:off x="8514581" y="1219200"/>
            <a:ext cx="132763" cy="128466"/>
            <a:chOff x="6668087" y="1297746"/>
            <a:chExt cx="161840" cy="156602"/>
          </a:xfrm>
        </p:grpSpPr>
        <p:cxnSp>
          <p:nvCxnSpPr>
            <p:cNvPr id="15" name="直接连接符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标题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CN" altLang="en-US" smtClean="0"/>
              <a:t>单击图标添加图片</a:t>
            </a:r>
            <a:endParaRPr kumimoji="0" lang="en-US"/>
          </a:p>
        </p:txBody>
      </p:sp>
      <p:sp>
        <p:nvSpPr>
          <p:cNvPr id="4" name="文本占位符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grpSp>
        <p:nvGrpSpPr>
          <p:cNvPr id="14" name="组合 13"/>
          <p:cNvGrpSpPr/>
          <p:nvPr/>
        </p:nvGrpSpPr>
        <p:grpSpPr>
          <a:xfrm rot="5400000">
            <a:off x="8666981" y="1371600"/>
            <a:ext cx="132763" cy="128466"/>
            <a:chOff x="6668087" y="1297746"/>
            <a:chExt cx="161840" cy="156602"/>
          </a:xfrm>
        </p:grpSpPr>
        <p:cxnSp>
          <p:nvCxnSpPr>
            <p:cNvPr id="11" name="直接连接符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组合 17"/>
          <p:cNvGrpSpPr/>
          <p:nvPr/>
        </p:nvGrpSpPr>
        <p:grpSpPr>
          <a:xfrm rot="5400000">
            <a:off x="8320088" y="1474763"/>
            <a:ext cx="132763" cy="128466"/>
            <a:chOff x="6668087" y="1297746"/>
            <a:chExt cx="161840" cy="156602"/>
          </a:xfrm>
        </p:grpSpPr>
        <p:cxnSp>
          <p:nvCxnSpPr>
            <p:cNvPr id="19" name="直接连接符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占位符 4"/>
          <p:cNvSpPr>
            <a:spLocks noGrp="1"/>
          </p:cNvSpPr>
          <p:nvPr>
            <p:ph type="dt" sz="half" idx="10"/>
          </p:nvPr>
        </p:nvSpPr>
        <p:spPr>
          <a:xfrm>
            <a:off x="6477000" y="55499"/>
            <a:ext cx="2133600" cy="365125"/>
          </a:xfrm>
        </p:spPr>
        <p:txBody>
          <a:bodyPr/>
          <a:lstStyle>
            <a:extLst/>
          </a:lstStyle>
          <a:p>
            <a:fld id="{F4C6A91C-1C9D-40B3-BA4A-88AA35F14079}" type="datetime1">
              <a:rPr lang="zh-CN" altLang="en-US" smtClean="0"/>
              <a:pPr/>
              <a:t>2012/5/1</a:t>
            </a:fld>
            <a:endParaRPr lang="zh-CN" altLang="en-US"/>
          </a:p>
        </p:txBody>
      </p:sp>
      <p:sp>
        <p:nvSpPr>
          <p:cNvPr id="6" name="页脚占位符 5"/>
          <p:cNvSpPr>
            <a:spLocks noGrp="1"/>
          </p:cNvSpPr>
          <p:nvPr>
            <p:ph type="ftr" sz="quarter" idx="11"/>
          </p:nvPr>
        </p:nvSpPr>
        <p:spPr>
          <a:xfrm>
            <a:off x="914400" y="55499"/>
            <a:ext cx="5562600" cy="365125"/>
          </a:xfrm>
        </p:spPr>
        <p:txBody>
          <a:bodyPr/>
          <a:lstStyle>
            <a:extLst/>
          </a:lstStyle>
          <a:p>
            <a:r>
              <a:rPr lang="en-US" altLang="zh-CN" smtClean="0"/>
              <a:t>icnivad</a:t>
            </a:r>
            <a:endParaRPr lang="zh-CN" altLang="en-US"/>
          </a:p>
        </p:txBody>
      </p:sp>
      <p:sp>
        <p:nvSpPr>
          <p:cNvPr id="7" name="灯片编号占位符 6"/>
          <p:cNvSpPr>
            <a:spLocks noGrp="1"/>
          </p:cNvSpPr>
          <p:nvPr>
            <p:ph type="sldNum" sz="quarter" idx="12"/>
          </p:nvPr>
        </p:nvSpPr>
        <p:spPr>
          <a:xfrm>
            <a:off x="8610600" y="55499"/>
            <a:ext cx="457200" cy="365125"/>
          </a:xfrm>
        </p:spPr>
        <p:txBody>
          <a:bodyPr/>
          <a:lstStyle>
            <a:extLst/>
          </a:lstStyle>
          <a:p>
            <a:fld id="{A795B457-0A73-4C03-B913-D4362F16BCE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标题占位符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F6EE94D-8305-4C84-8AA0-2643A9DBED04}" type="datetime1">
              <a:rPr lang="zh-CN" altLang="en-US" smtClean="0"/>
              <a:pPr/>
              <a:t>2012/5/1</a:t>
            </a:fld>
            <a:endParaRPr lang="zh-CN" altLang="en-US"/>
          </a:p>
        </p:txBody>
      </p:sp>
      <p:sp>
        <p:nvSpPr>
          <p:cNvPr id="3" name="页脚占位符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altLang="zh-CN" smtClean="0"/>
              <a:t>icnivad</a:t>
            </a:r>
            <a:endParaRPr lang="zh-CN" altLang="en-US"/>
          </a:p>
        </p:txBody>
      </p:sp>
      <p:sp>
        <p:nvSpPr>
          <p:cNvPr id="23" name="灯片编号占位符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795B457-0A73-4C03-B913-D4362F16BCE5}"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144001" cy="1754326"/>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Fractional Matching Pursuit Decomposition (FMPD)</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矩形 7"/>
          <p:cNvSpPr/>
          <p:nvPr/>
        </p:nvSpPr>
        <p:spPr>
          <a:xfrm>
            <a:off x="0" y="2895600"/>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Mingyong</a:t>
            </a:r>
            <a:r>
              <a:rPr lang="en-US" altLang="zh-CN"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Chen</a:t>
            </a:r>
            <a:endParaRPr lang="zh-CN" alt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TextBox 8"/>
          <p:cNvSpPr txBox="1"/>
          <p:nvPr/>
        </p:nvSpPr>
        <p:spPr>
          <a:xfrm>
            <a:off x="0" y="4724400"/>
            <a:ext cx="9144000" cy="923330"/>
          </a:xfrm>
          <a:prstGeom prst="rect">
            <a:avLst/>
          </a:prstGeom>
          <a:noFill/>
        </p:spPr>
        <p:txBody>
          <a:bodyPr wrap="square" rtlCol="0">
            <a:spAutoFit/>
          </a:bodyPr>
          <a:lstStyle/>
          <a:p>
            <a:pPr algn="ctr"/>
            <a:r>
              <a:rPr lang="en-US" altLang="zh-CN" sz="5400" dirty="0" smtClean="0">
                <a:solidFill>
                  <a:srgbClr val="FF0000"/>
                </a:solidFill>
                <a:latin typeface="Blackadder ITC" pitchFamily="82" charset="0"/>
              </a:rPr>
              <a:t>May 2</a:t>
            </a:r>
            <a:r>
              <a:rPr lang="en-US" altLang="zh-CN" sz="5400" baseline="30000" dirty="0" smtClean="0">
                <a:solidFill>
                  <a:srgbClr val="FF0000"/>
                </a:solidFill>
                <a:latin typeface="Blackadder ITC" pitchFamily="82" charset="0"/>
              </a:rPr>
              <a:t>nd</a:t>
            </a:r>
            <a:r>
              <a:rPr lang="en-US" altLang="zh-CN" sz="5400" dirty="0" smtClean="0">
                <a:solidFill>
                  <a:srgbClr val="FF0000"/>
                </a:solidFill>
                <a:latin typeface="Blackadder ITC" pitchFamily="82" charset="0"/>
              </a:rPr>
              <a:t> 2012</a:t>
            </a:r>
            <a:endParaRPr lang="zh-CN" altLang="en-US" sz="5400" dirty="0">
              <a:solidFill>
                <a:srgbClr val="FF0000"/>
              </a:solidFill>
              <a:latin typeface="Blackadder ITC" pitchFamily="82" charset="0"/>
            </a:endParaRPr>
          </a:p>
        </p:txBody>
      </p:sp>
      <p:sp>
        <p:nvSpPr>
          <p:cNvPr id="5" name="TextBox 4"/>
          <p:cNvSpPr txBox="1"/>
          <p:nvPr/>
        </p:nvSpPr>
        <p:spPr>
          <a:xfrm>
            <a:off x="0" y="3886200"/>
            <a:ext cx="9144000" cy="584775"/>
          </a:xfrm>
          <a:prstGeom prst="rect">
            <a:avLst/>
          </a:prstGeom>
          <a:noFill/>
        </p:spPr>
        <p:txBody>
          <a:bodyPr wrap="square" rtlCol="0">
            <a:spAutoFit/>
          </a:bodyPr>
          <a:lstStyle/>
          <a:p>
            <a:pPr algn="ctr"/>
            <a:r>
              <a:rPr lang="en-US" altLang="zh-CN" sz="3200" b="1" dirty="0" smtClean="0">
                <a:latin typeface="Times New Roman" pitchFamily="18" charset="0"/>
                <a:cs typeface="Times New Roman" pitchFamily="18" charset="0"/>
              </a:rPr>
              <a:t>Advisor: John P. </a:t>
            </a:r>
            <a:r>
              <a:rPr lang="en-US" altLang="zh-CN" sz="3200" b="1" dirty="0" err="1" smtClean="0">
                <a:latin typeface="Times New Roman" pitchFamily="18" charset="0"/>
                <a:cs typeface="Times New Roman" pitchFamily="18" charset="0"/>
              </a:rPr>
              <a:t>Castagna</a:t>
            </a:r>
            <a:endParaRPr lang="zh-CN" altLang="en-US" sz="32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Background---STFT, CWT and MPD</a:t>
            </a:r>
          </a:p>
          <a:p>
            <a:endParaRPr lang="en-US" altLang="zh-CN" dirty="0" smtClean="0"/>
          </a:p>
          <a:p>
            <a:r>
              <a:rPr lang="en-US" altLang="zh-CN" dirty="0" smtClean="0"/>
              <a:t>Fractional Matching Pursuit Decomposition</a:t>
            </a:r>
          </a:p>
          <a:p>
            <a:endParaRPr lang="en-US" altLang="zh-CN" dirty="0" smtClean="0"/>
          </a:p>
          <a:p>
            <a:r>
              <a:rPr lang="en-US" altLang="zh-CN" dirty="0" smtClean="0">
                <a:solidFill>
                  <a:srgbClr val="FF0000"/>
                </a:solidFill>
              </a:rPr>
              <a:t>Computational Simulation</a:t>
            </a:r>
          </a:p>
          <a:p>
            <a:endParaRPr lang="en-US" altLang="zh-CN" dirty="0" smtClean="0"/>
          </a:p>
          <a:p>
            <a:r>
              <a:rPr lang="en-US" altLang="zh-CN" dirty="0"/>
              <a:t>Results: MPD </a:t>
            </a:r>
            <a:r>
              <a:rPr lang="en-US" altLang="zh-CN" dirty="0" smtClean="0"/>
              <a:t>versus </a:t>
            </a:r>
            <a:r>
              <a:rPr lang="en-US" altLang="zh-CN" dirty="0" smtClean="0"/>
              <a:t>FMPD</a:t>
            </a:r>
          </a:p>
          <a:p>
            <a:endParaRPr lang="en-US" altLang="zh-CN" dirty="0" smtClean="0"/>
          </a:p>
          <a:p>
            <a:r>
              <a:rPr lang="en-US" altLang="zh-CN" dirty="0" smtClean="0"/>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10</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9869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Algorithm</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4" name="矩形 3"/>
          <p:cNvSpPr/>
          <p:nvPr/>
        </p:nvSpPr>
        <p:spPr>
          <a:xfrm>
            <a:off x="611560" y="908720"/>
            <a:ext cx="2520280" cy="1152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Input seismic trace</a:t>
            </a:r>
            <a:endParaRPr lang="zh-CN" altLang="en-US" sz="2800" dirty="0"/>
          </a:p>
        </p:txBody>
      </p:sp>
      <p:sp>
        <p:nvSpPr>
          <p:cNvPr id="5" name="矩形 4"/>
          <p:cNvSpPr/>
          <p:nvPr/>
        </p:nvSpPr>
        <p:spPr>
          <a:xfrm>
            <a:off x="5580112" y="836712"/>
            <a:ext cx="3097360" cy="1152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Wavelet Dictionary</a:t>
            </a:r>
          </a:p>
          <a:p>
            <a:pPr algn="ctr"/>
            <a:r>
              <a:rPr lang="en-US" altLang="zh-CN" sz="2800" dirty="0" smtClean="0"/>
              <a:t>Wavelet=Ricker(f)</a:t>
            </a:r>
            <a:endParaRPr lang="zh-CN" altLang="en-US" sz="2800" dirty="0"/>
          </a:p>
        </p:txBody>
      </p:sp>
      <p:sp>
        <p:nvSpPr>
          <p:cNvPr id="6" name="矩形 5"/>
          <p:cNvSpPr/>
          <p:nvPr/>
        </p:nvSpPr>
        <p:spPr>
          <a:xfrm>
            <a:off x="2699792" y="2564904"/>
            <a:ext cx="3313384" cy="1152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Best Matched Wavelet</a:t>
            </a:r>
            <a:endParaRPr lang="zh-CN" altLang="en-US" sz="2800" dirty="0"/>
          </a:p>
        </p:txBody>
      </p:sp>
      <p:sp>
        <p:nvSpPr>
          <p:cNvPr id="7" name="矩形 6"/>
          <p:cNvSpPr/>
          <p:nvPr/>
        </p:nvSpPr>
        <p:spPr>
          <a:xfrm>
            <a:off x="3419872" y="6237312"/>
            <a:ext cx="1872208" cy="6206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Residual</a:t>
            </a:r>
            <a:endParaRPr lang="zh-CN" altLang="en-US" sz="2800" dirty="0"/>
          </a:p>
        </p:txBody>
      </p:sp>
      <p:sp>
        <p:nvSpPr>
          <p:cNvPr id="8" name="矩形 7"/>
          <p:cNvSpPr/>
          <p:nvPr/>
        </p:nvSpPr>
        <p:spPr>
          <a:xfrm>
            <a:off x="6516216" y="5705872"/>
            <a:ext cx="2376264" cy="1152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Reconstructed trace</a:t>
            </a:r>
            <a:endParaRPr lang="zh-CN" altLang="en-US" sz="2800" dirty="0"/>
          </a:p>
        </p:txBody>
      </p:sp>
      <p:sp>
        <p:nvSpPr>
          <p:cNvPr id="9" name="椭圆 8"/>
          <p:cNvSpPr/>
          <p:nvPr/>
        </p:nvSpPr>
        <p:spPr>
          <a:xfrm>
            <a:off x="2843808" y="4437112"/>
            <a:ext cx="3046472" cy="10801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Residual Trace</a:t>
            </a:r>
            <a:endParaRPr lang="zh-CN" altLang="en-US" sz="2800" dirty="0"/>
          </a:p>
        </p:txBody>
      </p:sp>
      <p:sp>
        <p:nvSpPr>
          <p:cNvPr id="42" name="直角上箭头 41"/>
          <p:cNvSpPr/>
          <p:nvPr/>
        </p:nvSpPr>
        <p:spPr>
          <a:xfrm flipH="1">
            <a:off x="1259632" y="2060848"/>
            <a:ext cx="1584176" cy="2952328"/>
          </a:xfrm>
          <a:prstGeom prst="bentUpArrow">
            <a:avLst>
              <a:gd name="adj1" fmla="val 5137"/>
              <a:gd name="adj2" fmla="val 7752"/>
              <a:gd name="adj3" fmla="val 2151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上箭头 42"/>
          <p:cNvSpPr/>
          <p:nvPr/>
        </p:nvSpPr>
        <p:spPr>
          <a:xfrm flipV="1">
            <a:off x="6012160" y="2924944"/>
            <a:ext cx="1800200" cy="2736304"/>
          </a:xfrm>
          <a:prstGeom prst="bentUpArrow">
            <a:avLst>
              <a:gd name="adj1" fmla="val 6128"/>
              <a:gd name="adj2" fmla="val 7752"/>
              <a:gd name="adj3" fmla="val 2151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箭头连接符 46"/>
          <p:cNvCxnSpPr>
            <a:stCxn id="9" idx="4"/>
            <a:endCxn id="7" idx="0"/>
          </p:cNvCxnSpPr>
          <p:nvPr/>
        </p:nvCxnSpPr>
        <p:spPr>
          <a:xfrm flipH="1">
            <a:off x="4355976" y="5517232"/>
            <a:ext cx="11068"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3" name="直接箭头连接符 52"/>
          <p:cNvCxnSpPr>
            <a:stCxn id="6" idx="2"/>
            <a:endCxn id="9" idx="0"/>
          </p:cNvCxnSpPr>
          <p:nvPr/>
        </p:nvCxnSpPr>
        <p:spPr>
          <a:xfrm>
            <a:off x="4356484" y="3717032"/>
            <a:ext cx="10560"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1" name="丁字箭头 60"/>
          <p:cNvSpPr/>
          <p:nvPr/>
        </p:nvSpPr>
        <p:spPr>
          <a:xfrm flipV="1">
            <a:off x="3131840" y="1412776"/>
            <a:ext cx="2448272" cy="1080120"/>
          </a:xfrm>
          <a:prstGeom prst="leftRightUpArrow">
            <a:avLst>
              <a:gd name="adj1" fmla="val 10679"/>
              <a:gd name="adj2" fmla="val 1459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3707904" y="1124744"/>
            <a:ext cx="1569660" cy="461665"/>
          </a:xfrm>
          <a:prstGeom prst="rect">
            <a:avLst/>
          </a:prstGeom>
          <a:noFill/>
        </p:spPr>
        <p:txBody>
          <a:bodyPr wrap="none" rtlCol="0">
            <a:spAutoFit/>
          </a:bodyPr>
          <a:lstStyle/>
          <a:p>
            <a:r>
              <a:rPr lang="en-US" altLang="zh-CN" sz="2400" dirty="0" smtClean="0"/>
              <a:t>correlation</a:t>
            </a:r>
            <a:endParaRPr lang="zh-CN" altLang="en-US" sz="2400" dirty="0"/>
          </a:p>
        </p:txBody>
      </p:sp>
      <p:sp>
        <p:nvSpPr>
          <p:cNvPr id="63" name="TextBox 62"/>
          <p:cNvSpPr txBox="1"/>
          <p:nvPr/>
        </p:nvSpPr>
        <p:spPr>
          <a:xfrm>
            <a:off x="4427984" y="3789040"/>
            <a:ext cx="1633781" cy="461665"/>
          </a:xfrm>
          <a:prstGeom prst="rect">
            <a:avLst/>
          </a:prstGeom>
          <a:noFill/>
        </p:spPr>
        <p:txBody>
          <a:bodyPr wrap="none" rtlCol="0">
            <a:spAutoFit/>
          </a:bodyPr>
          <a:lstStyle/>
          <a:p>
            <a:r>
              <a:rPr lang="en-US" altLang="zh-CN" sz="2400" dirty="0" smtClean="0"/>
              <a:t>subtraction</a:t>
            </a:r>
            <a:endParaRPr lang="zh-CN" altLang="en-US" sz="2400" dirty="0"/>
          </a:p>
        </p:txBody>
      </p:sp>
      <p:sp>
        <p:nvSpPr>
          <p:cNvPr id="64" name="TextBox 63"/>
          <p:cNvSpPr txBox="1"/>
          <p:nvPr/>
        </p:nvSpPr>
        <p:spPr>
          <a:xfrm>
            <a:off x="539552" y="4077072"/>
            <a:ext cx="2502608" cy="461665"/>
          </a:xfrm>
          <a:prstGeom prst="rect">
            <a:avLst/>
          </a:prstGeom>
          <a:noFill/>
        </p:spPr>
        <p:txBody>
          <a:bodyPr wrap="none" rtlCol="0">
            <a:spAutoFit/>
          </a:bodyPr>
          <a:lstStyle/>
          <a:p>
            <a:r>
              <a:rPr lang="en-US" altLang="zh-CN" sz="2400" dirty="0" smtClean="0"/>
              <a:t>energy&gt;threshold </a:t>
            </a:r>
            <a:endParaRPr lang="zh-CN" altLang="en-US" sz="2400" dirty="0"/>
          </a:p>
        </p:txBody>
      </p:sp>
      <p:sp>
        <p:nvSpPr>
          <p:cNvPr id="65" name="TextBox 64"/>
          <p:cNvSpPr txBox="1"/>
          <p:nvPr/>
        </p:nvSpPr>
        <p:spPr>
          <a:xfrm>
            <a:off x="3563888" y="5589240"/>
            <a:ext cx="2502608" cy="461665"/>
          </a:xfrm>
          <a:prstGeom prst="rect">
            <a:avLst/>
          </a:prstGeom>
          <a:noFill/>
        </p:spPr>
        <p:txBody>
          <a:bodyPr wrap="none" rtlCol="0">
            <a:spAutoFit/>
          </a:bodyPr>
          <a:lstStyle/>
          <a:p>
            <a:r>
              <a:rPr lang="en-US" altLang="zh-CN" sz="2400" dirty="0" smtClean="0"/>
              <a:t>energy&lt;threshold </a:t>
            </a:r>
            <a:endParaRPr lang="zh-CN" altLang="en-US" sz="2400" dirty="0"/>
          </a:p>
        </p:txBody>
      </p:sp>
      <p:sp>
        <p:nvSpPr>
          <p:cNvPr id="66" name="TextBox 65"/>
          <p:cNvSpPr txBox="1"/>
          <p:nvPr/>
        </p:nvSpPr>
        <p:spPr>
          <a:xfrm>
            <a:off x="6876256" y="4653136"/>
            <a:ext cx="1633781" cy="461665"/>
          </a:xfrm>
          <a:prstGeom prst="rect">
            <a:avLst/>
          </a:prstGeom>
          <a:noFill/>
        </p:spPr>
        <p:txBody>
          <a:bodyPr wrap="none" rtlCol="0">
            <a:spAutoFit/>
          </a:bodyPr>
          <a:lstStyle/>
          <a:p>
            <a:r>
              <a:rPr lang="en-US" altLang="zh-CN" sz="2400" dirty="0" smtClean="0"/>
              <a:t>summation</a:t>
            </a:r>
            <a:endParaRPr lang="zh-CN" altLang="en-US" sz="2400" dirty="0"/>
          </a:p>
        </p:txBody>
      </p:sp>
      <p:sp>
        <p:nvSpPr>
          <p:cNvPr id="77"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11</a:t>
            </a:fld>
            <a:endParaRPr lang="zh-CN" altLang="en-US" sz="4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Background---STFT, CWT and MPD</a:t>
            </a:r>
          </a:p>
          <a:p>
            <a:endParaRPr lang="en-US" altLang="zh-CN" dirty="0" smtClean="0"/>
          </a:p>
          <a:p>
            <a:r>
              <a:rPr lang="en-US" altLang="zh-CN" dirty="0" smtClean="0"/>
              <a:t>Fractional Matching Pursuit Decomposition</a:t>
            </a:r>
          </a:p>
          <a:p>
            <a:endParaRPr lang="en-US" altLang="zh-CN" dirty="0" smtClean="0"/>
          </a:p>
          <a:p>
            <a:r>
              <a:rPr lang="en-US" altLang="zh-CN" dirty="0" smtClean="0"/>
              <a:t>Computational Simulation</a:t>
            </a:r>
          </a:p>
          <a:p>
            <a:endParaRPr lang="en-US" altLang="zh-CN" dirty="0" smtClean="0"/>
          </a:p>
          <a:p>
            <a:r>
              <a:rPr lang="en-US" altLang="zh-CN" dirty="0">
                <a:solidFill>
                  <a:srgbClr val="FF0000"/>
                </a:solidFill>
              </a:rPr>
              <a:t>Results: </a:t>
            </a:r>
            <a:r>
              <a:rPr lang="en-US" altLang="zh-CN" dirty="0" smtClean="0">
                <a:solidFill>
                  <a:srgbClr val="FF0000"/>
                </a:solidFill>
              </a:rPr>
              <a:t>MPD versus </a:t>
            </a:r>
            <a:r>
              <a:rPr lang="en-US" altLang="zh-CN" dirty="0" smtClean="0">
                <a:solidFill>
                  <a:srgbClr val="FF0000"/>
                </a:solidFill>
              </a:rPr>
              <a:t>FMPD</a:t>
            </a:r>
          </a:p>
          <a:p>
            <a:endParaRPr lang="en-US" altLang="zh-CN" dirty="0" smtClean="0"/>
          </a:p>
          <a:p>
            <a:r>
              <a:rPr lang="en-US" altLang="zh-CN" dirty="0" smtClean="0"/>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12</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986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795B457-0A73-4C03-B913-D4362F16BCE5}" type="slidenum">
              <a:rPr lang="zh-CN" altLang="en-US" smtClean="0"/>
              <a:pPr/>
              <a:t>13</a:t>
            </a:fld>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cxnSp>
        <p:nvCxnSpPr>
          <p:cNvPr id="6" name="直接箭头连接符 5"/>
          <p:cNvCxnSpPr/>
          <p:nvPr/>
        </p:nvCxnSpPr>
        <p:spPr>
          <a:xfrm flipH="1" flipV="1">
            <a:off x="6804248" y="3140968"/>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直接箭头连接符 6"/>
          <p:cNvCxnSpPr/>
          <p:nvPr/>
        </p:nvCxnSpPr>
        <p:spPr>
          <a:xfrm flipH="1" flipV="1">
            <a:off x="6732240" y="2348880"/>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灯片编号占位符 5"/>
          <p:cNvSpPr txBox="1">
            <a:spLocks/>
          </p:cNvSpPr>
          <p:nvPr/>
        </p:nvSpPr>
        <p:spPr>
          <a:xfrm>
            <a:off x="8100392" y="6165305"/>
            <a:ext cx="967408" cy="616496"/>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85DD235-F139-4116-BD57-A131F0AA0646}" type="slidenum">
              <a:rPr kumimoji="0" lang="zh-CN" altLang="en-US" sz="4000" b="0"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CN" altLang="en-US" sz="4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63614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795B457-0A73-4C03-B913-D4362F16BCE5}" type="slidenum">
              <a:rPr lang="zh-CN" altLang="en-US" smtClean="0"/>
              <a:pPr/>
              <a:t>14</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cxnSp>
        <p:nvCxnSpPr>
          <p:cNvPr id="6" name="直接箭头连接符 5"/>
          <p:cNvCxnSpPr/>
          <p:nvPr/>
        </p:nvCxnSpPr>
        <p:spPr>
          <a:xfrm flipH="1" flipV="1">
            <a:off x="6804248" y="3140968"/>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直接箭头连接符 6"/>
          <p:cNvCxnSpPr/>
          <p:nvPr/>
        </p:nvCxnSpPr>
        <p:spPr>
          <a:xfrm flipH="1" flipV="1">
            <a:off x="6732240" y="2348880"/>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灯片编号占位符 5"/>
          <p:cNvSpPr txBox="1">
            <a:spLocks/>
          </p:cNvSpPr>
          <p:nvPr/>
        </p:nvSpPr>
        <p:spPr>
          <a:xfrm>
            <a:off x="8100392" y="6165305"/>
            <a:ext cx="967408" cy="616496"/>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85DD235-F139-4116-BD57-A131F0AA0646}" type="slidenum">
              <a:rPr kumimoji="0" lang="zh-CN" altLang="en-US" sz="4000" b="0"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zh-CN" altLang="en-US" sz="4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022302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0" y="-918864"/>
            <a:ext cx="9144000" cy="7776864"/>
          </a:xfrm>
          <a:prstGeom prst="rect">
            <a:avLst/>
          </a:prstGeom>
          <a:noFill/>
          <a:ln w="9525">
            <a:noFill/>
            <a:miter lim="800000"/>
            <a:headEnd/>
            <a:tailEnd/>
          </a:ln>
        </p:spPr>
      </p:pic>
      <p:sp>
        <p:nvSpPr>
          <p:cNvPr id="5"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15</a:t>
            </a:fld>
            <a:endParaRPr lang="zh-CN" altLang="en-US" sz="4000" dirty="0">
              <a:solidFill>
                <a:srgbClr val="FF0000"/>
              </a:solidFill>
            </a:endParaRPr>
          </a:p>
        </p:txBody>
      </p:sp>
    </p:spTree>
    <p:extLst>
      <p:ext uri="{BB962C8B-B14F-4D97-AF65-F5344CB8AC3E}">
        <p14:creationId xmlns:p14="http://schemas.microsoft.com/office/powerpoint/2010/main" val="2668031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74750"/>
            <a:ext cx="9144000" cy="8032750"/>
          </a:xfrm>
          <a:prstGeom prst="rect">
            <a:avLst/>
          </a:prstGeom>
          <a:noFill/>
          <a:ln w="9525">
            <a:noFill/>
            <a:miter lim="800000"/>
            <a:headEnd/>
            <a:tailEnd/>
          </a:ln>
        </p:spPr>
      </p:pic>
      <p:sp>
        <p:nvSpPr>
          <p:cNvPr id="7" name="TextBox 6"/>
          <p:cNvSpPr txBox="1"/>
          <p:nvPr/>
        </p:nvSpPr>
        <p:spPr>
          <a:xfrm>
            <a:off x="1619672" y="2564904"/>
            <a:ext cx="1713226" cy="369332"/>
          </a:xfrm>
          <a:prstGeom prst="rect">
            <a:avLst/>
          </a:prstGeom>
          <a:noFill/>
        </p:spPr>
        <p:txBody>
          <a:bodyPr wrap="none" rtlCol="0">
            <a:spAutoFit/>
          </a:bodyPr>
          <a:lstStyle/>
          <a:p>
            <a:r>
              <a:rPr lang="en-US" altLang="zh-CN" b="1" dirty="0" smtClean="0">
                <a:solidFill>
                  <a:schemeClr val="bg1"/>
                </a:solidFill>
              </a:rPr>
              <a:t>Ricker Criterion</a:t>
            </a:r>
            <a:endParaRPr lang="zh-CN" altLang="en-US" b="1" dirty="0">
              <a:solidFill>
                <a:schemeClr val="bg1"/>
              </a:solidFill>
            </a:endParaRPr>
          </a:p>
        </p:txBody>
      </p:sp>
      <p:sp>
        <p:nvSpPr>
          <p:cNvPr id="8" name="TextBox 7"/>
          <p:cNvSpPr txBox="1"/>
          <p:nvPr/>
        </p:nvSpPr>
        <p:spPr>
          <a:xfrm>
            <a:off x="1619672" y="4005064"/>
            <a:ext cx="1969385" cy="369332"/>
          </a:xfrm>
          <a:prstGeom prst="rect">
            <a:avLst/>
          </a:prstGeom>
          <a:noFill/>
        </p:spPr>
        <p:txBody>
          <a:bodyPr wrap="none" rtlCol="0">
            <a:spAutoFit/>
          </a:bodyPr>
          <a:lstStyle/>
          <a:p>
            <a:r>
              <a:rPr lang="en-US" altLang="zh-CN" b="1" dirty="0" smtClean="0">
                <a:solidFill>
                  <a:schemeClr val="bg1"/>
                </a:solidFill>
              </a:rPr>
              <a:t>Rayleigh Criterion</a:t>
            </a:r>
            <a:endParaRPr lang="zh-CN" altLang="en-US" b="1" dirty="0">
              <a:solidFill>
                <a:schemeClr val="bg1"/>
              </a:solidFill>
            </a:endParaRPr>
          </a:p>
        </p:txBody>
      </p:sp>
      <p:sp>
        <p:nvSpPr>
          <p:cNvPr id="10"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16</a:t>
            </a:fld>
            <a:endParaRPr lang="zh-CN" altLang="en-US" sz="4000" dirty="0">
              <a:solidFill>
                <a:srgbClr val="FF0000"/>
              </a:solidFill>
            </a:endParaRPr>
          </a:p>
        </p:txBody>
      </p:sp>
      <p:cxnSp>
        <p:nvCxnSpPr>
          <p:cNvPr id="11" name="直接箭头连接符 10"/>
          <p:cNvCxnSpPr/>
          <p:nvPr/>
        </p:nvCxnSpPr>
        <p:spPr>
          <a:xfrm flipH="1" flipV="1">
            <a:off x="7020272" y="5085184"/>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直接箭头连接符 11"/>
          <p:cNvCxnSpPr/>
          <p:nvPr/>
        </p:nvCxnSpPr>
        <p:spPr>
          <a:xfrm flipH="1" flipV="1">
            <a:off x="6948264" y="4077072"/>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p:cNvPicPr>
            <a:picLocks noChangeAspect="1" noChangeArrowheads="1"/>
          </p:cNvPicPr>
          <p:nvPr/>
        </p:nvPicPr>
        <p:blipFill>
          <a:blip r:embed="rId2" cstate="print"/>
          <a:srcRect/>
          <a:stretch>
            <a:fillRect/>
          </a:stretch>
        </p:blipFill>
        <p:spPr bwMode="auto">
          <a:xfrm>
            <a:off x="0" y="-1174750"/>
            <a:ext cx="9144000" cy="8032750"/>
          </a:xfrm>
          <a:prstGeom prst="rect">
            <a:avLst/>
          </a:prstGeom>
          <a:noFill/>
          <a:ln w="9525">
            <a:noFill/>
            <a:miter lim="800000"/>
            <a:headEnd/>
            <a:tailEnd/>
          </a:ln>
        </p:spPr>
      </p:pic>
      <p:sp>
        <p:nvSpPr>
          <p:cNvPr id="5" name="TextBox 4"/>
          <p:cNvSpPr txBox="1"/>
          <p:nvPr/>
        </p:nvSpPr>
        <p:spPr>
          <a:xfrm>
            <a:off x="1619672" y="2564904"/>
            <a:ext cx="1713226" cy="369332"/>
          </a:xfrm>
          <a:prstGeom prst="rect">
            <a:avLst/>
          </a:prstGeom>
          <a:noFill/>
        </p:spPr>
        <p:txBody>
          <a:bodyPr wrap="none" rtlCol="0">
            <a:spAutoFit/>
          </a:bodyPr>
          <a:lstStyle/>
          <a:p>
            <a:r>
              <a:rPr lang="en-US" altLang="zh-CN" b="1" dirty="0" smtClean="0">
                <a:solidFill>
                  <a:schemeClr val="bg1"/>
                </a:solidFill>
              </a:rPr>
              <a:t>Ricker Criterion</a:t>
            </a:r>
            <a:endParaRPr lang="zh-CN" altLang="en-US" b="1" dirty="0">
              <a:solidFill>
                <a:schemeClr val="bg1"/>
              </a:solidFill>
            </a:endParaRPr>
          </a:p>
        </p:txBody>
      </p:sp>
      <p:sp>
        <p:nvSpPr>
          <p:cNvPr id="6" name="TextBox 5"/>
          <p:cNvSpPr txBox="1"/>
          <p:nvPr/>
        </p:nvSpPr>
        <p:spPr>
          <a:xfrm>
            <a:off x="1619672" y="4005064"/>
            <a:ext cx="1969385" cy="369332"/>
          </a:xfrm>
          <a:prstGeom prst="rect">
            <a:avLst/>
          </a:prstGeom>
          <a:noFill/>
        </p:spPr>
        <p:txBody>
          <a:bodyPr wrap="none" rtlCol="0">
            <a:spAutoFit/>
          </a:bodyPr>
          <a:lstStyle/>
          <a:p>
            <a:r>
              <a:rPr lang="en-US" altLang="zh-CN" b="1" dirty="0" smtClean="0">
                <a:solidFill>
                  <a:schemeClr val="bg1"/>
                </a:solidFill>
              </a:rPr>
              <a:t>Rayleigh Criterion</a:t>
            </a:r>
            <a:endParaRPr lang="zh-CN" altLang="en-US" b="1" dirty="0">
              <a:solidFill>
                <a:schemeClr val="bg1"/>
              </a:solidFill>
            </a:endParaRPr>
          </a:p>
        </p:txBody>
      </p:sp>
      <p:sp>
        <p:nvSpPr>
          <p:cNvPr id="9"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17</a:t>
            </a:fld>
            <a:endParaRPr lang="zh-CN" altLang="en-US" sz="4000" dirty="0">
              <a:solidFill>
                <a:srgbClr val="FF0000"/>
              </a:solidFill>
            </a:endParaRPr>
          </a:p>
        </p:txBody>
      </p:sp>
      <p:cxnSp>
        <p:nvCxnSpPr>
          <p:cNvPr id="10" name="直接箭头连接符 9"/>
          <p:cNvCxnSpPr/>
          <p:nvPr/>
        </p:nvCxnSpPr>
        <p:spPr>
          <a:xfrm flipH="1" flipV="1">
            <a:off x="7020272" y="5085184"/>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直接箭头连接符 10"/>
          <p:cNvCxnSpPr/>
          <p:nvPr/>
        </p:nvCxnSpPr>
        <p:spPr>
          <a:xfrm flipH="1" flipV="1">
            <a:off x="6948264" y="4077072"/>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18</a:t>
            </a:fld>
            <a:endParaRPr lang="zh-CN" altLang="en-US" sz="4000" dirty="0">
              <a:solidFill>
                <a:srgbClr val="FF0000"/>
              </a:solidFill>
            </a:endParaRPr>
          </a:p>
        </p:txBody>
      </p:sp>
      <p:sp>
        <p:nvSpPr>
          <p:cNvPr id="2" name="矩形 1"/>
          <p:cNvSpPr/>
          <p:nvPr/>
        </p:nvSpPr>
        <p:spPr>
          <a:xfrm>
            <a:off x="0" y="0"/>
            <a:ext cx="9144000" cy="68580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lumOff val="1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0" y="-11792"/>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22804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6135"/>
            <a:ext cx="9135836" cy="6864135"/>
          </a:xfrm>
          <a:prstGeom prst="rect">
            <a:avLst/>
          </a:prstGeom>
          <a:noFill/>
          <a:ln w="9525">
            <a:noFill/>
            <a:miter lim="800000"/>
            <a:headEnd/>
            <a:tailEnd/>
          </a:ln>
        </p:spPr>
      </p:pic>
      <p:sp>
        <p:nvSpPr>
          <p:cNvPr id="3"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19</a:t>
            </a:fld>
            <a:endParaRPr lang="zh-CN" altLang="en-US" sz="4000" dirty="0">
              <a:solidFill>
                <a:srgbClr val="FF0000"/>
              </a:solidFill>
            </a:endParaRPr>
          </a:p>
        </p:txBody>
      </p:sp>
    </p:spTree>
    <p:extLst>
      <p:ext uri="{BB962C8B-B14F-4D97-AF65-F5344CB8AC3E}">
        <p14:creationId xmlns:p14="http://schemas.microsoft.com/office/powerpoint/2010/main" val="102098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Background---STFT, CWT and MPD</a:t>
            </a:r>
          </a:p>
          <a:p>
            <a:endParaRPr lang="en-US" altLang="zh-CN" dirty="0" smtClean="0"/>
          </a:p>
          <a:p>
            <a:r>
              <a:rPr lang="en-US" altLang="zh-CN" dirty="0" smtClean="0"/>
              <a:t>Fractional Matching Pursuit Decomposition</a:t>
            </a:r>
          </a:p>
          <a:p>
            <a:endParaRPr lang="en-US" altLang="zh-CN" dirty="0" smtClean="0"/>
          </a:p>
          <a:p>
            <a:r>
              <a:rPr lang="en-US" altLang="zh-CN" dirty="0" smtClean="0"/>
              <a:t>Computational Simulation</a:t>
            </a:r>
          </a:p>
          <a:p>
            <a:endParaRPr lang="en-US" altLang="zh-CN" dirty="0" smtClean="0"/>
          </a:p>
          <a:p>
            <a:r>
              <a:rPr lang="en-US" altLang="zh-CN" dirty="0"/>
              <a:t>Results: MPD versus </a:t>
            </a:r>
            <a:r>
              <a:rPr lang="en-US" altLang="zh-CN" dirty="0" smtClean="0"/>
              <a:t>FMPD</a:t>
            </a:r>
          </a:p>
          <a:p>
            <a:endParaRPr lang="en-US" altLang="zh-CN" dirty="0" smtClean="0"/>
          </a:p>
          <a:p>
            <a:r>
              <a:rPr lang="en-US" altLang="zh-CN" dirty="0" smtClean="0"/>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476" y="0"/>
            <a:ext cx="9198952" cy="6858000"/>
          </a:xfrm>
          <a:prstGeom prst="rect">
            <a:avLst/>
          </a:prstGeom>
          <a:noFill/>
          <a:ln w="9525">
            <a:noFill/>
            <a:miter lim="800000"/>
            <a:headEnd/>
            <a:tailEnd/>
          </a:ln>
        </p:spPr>
      </p:pic>
      <p:sp>
        <p:nvSpPr>
          <p:cNvPr id="3"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20</a:t>
            </a:fld>
            <a:endParaRPr lang="zh-CN" altLang="en-US" sz="4000" dirty="0">
              <a:solidFill>
                <a:srgbClr val="FF0000"/>
              </a:solidFill>
            </a:endParaRPr>
          </a:p>
        </p:txBody>
      </p:sp>
    </p:spTree>
    <p:extLst>
      <p:ext uri="{BB962C8B-B14F-4D97-AF65-F5344CB8AC3E}">
        <p14:creationId xmlns:p14="http://schemas.microsoft.com/office/powerpoint/2010/main" val="1685328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preferRelativeResize="0">
            <a:picLocks noChangeArrowheads="1"/>
          </p:cNvPicPr>
          <p:nvPr/>
        </p:nvPicPr>
        <p:blipFill>
          <a:blip r:embed="rId2" cstate="print"/>
          <a:srcRect/>
          <a:stretch>
            <a:fillRect/>
          </a:stretch>
        </p:blipFill>
        <p:spPr bwMode="auto">
          <a:xfrm>
            <a:off x="0" y="2178000"/>
            <a:ext cx="9198000" cy="4680000"/>
          </a:xfrm>
          <a:prstGeom prst="rect">
            <a:avLst/>
          </a:prstGeom>
          <a:noFill/>
          <a:ln w="9525">
            <a:noFill/>
            <a:miter lim="800000"/>
            <a:headEnd/>
            <a:tailEnd/>
          </a:ln>
        </p:spPr>
      </p:pic>
      <p:pic>
        <p:nvPicPr>
          <p:cNvPr id="4099" name="Picture 3"/>
          <p:cNvPicPr preferRelativeResize="0">
            <a:picLocks noChangeArrowheads="1"/>
          </p:cNvPicPr>
          <p:nvPr/>
        </p:nvPicPr>
        <p:blipFill>
          <a:blip r:embed="rId3" cstate="print"/>
          <a:srcRect/>
          <a:stretch>
            <a:fillRect/>
          </a:stretch>
        </p:blipFill>
        <p:spPr bwMode="auto">
          <a:xfrm>
            <a:off x="0" y="-1251520"/>
            <a:ext cx="9198000" cy="4680000"/>
          </a:xfrm>
          <a:prstGeom prst="rect">
            <a:avLst/>
          </a:prstGeom>
          <a:noFill/>
          <a:ln w="9525">
            <a:noFill/>
            <a:miter lim="800000"/>
            <a:headEnd/>
            <a:tailEnd/>
          </a:ln>
        </p:spPr>
      </p:pic>
      <p:sp>
        <p:nvSpPr>
          <p:cNvPr id="6"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21</a:t>
            </a:fld>
            <a:endParaRPr lang="zh-CN" altLang="en-US" sz="4000" dirty="0">
              <a:solidFill>
                <a:srgbClr val="FF0000"/>
              </a:solidFill>
            </a:endParaRPr>
          </a:p>
        </p:txBody>
      </p:sp>
      <p:sp>
        <p:nvSpPr>
          <p:cNvPr id="7" name="TextBox 6"/>
          <p:cNvSpPr txBox="1"/>
          <p:nvPr/>
        </p:nvSpPr>
        <p:spPr>
          <a:xfrm>
            <a:off x="3146052" y="3501008"/>
            <a:ext cx="2650084" cy="338554"/>
          </a:xfrm>
          <a:prstGeom prst="rect">
            <a:avLst/>
          </a:prstGeom>
          <a:solidFill>
            <a:schemeClr val="tx1">
              <a:lumMod val="85000"/>
            </a:schemeClr>
          </a:solidFill>
        </p:spPr>
        <p:txBody>
          <a:bodyPr wrap="none" rtlCol="0">
            <a:spAutoFit/>
          </a:bodyPr>
          <a:lstStyle/>
          <a:p>
            <a:r>
              <a:rPr lang="en-US" sz="1600" dirty="0" smtClean="0">
                <a:solidFill>
                  <a:schemeClr val="bg1"/>
                </a:solidFill>
                <a:latin typeface="Times New Roman" pitchFamily="18" charset="0"/>
                <a:cs typeface="Times New Roman" pitchFamily="18" charset="0"/>
              </a:rPr>
              <a:t>section 50Hz inline 30 FMPD</a:t>
            </a:r>
            <a:endParaRPr lang="en-US" sz="1600" dirty="0">
              <a:solidFill>
                <a:schemeClr val="bg1"/>
              </a:solidFill>
              <a:latin typeface="Times New Roman" pitchFamily="18" charset="0"/>
              <a:cs typeface="Times New Roman" pitchFamily="18" charset="0"/>
            </a:endParaRPr>
          </a:p>
        </p:txBody>
      </p:sp>
      <p:sp>
        <p:nvSpPr>
          <p:cNvPr id="8" name="TextBox 7"/>
          <p:cNvSpPr txBox="1"/>
          <p:nvPr/>
        </p:nvSpPr>
        <p:spPr>
          <a:xfrm>
            <a:off x="3203848" y="116632"/>
            <a:ext cx="2536272" cy="338554"/>
          </a:xfrm>
          <a:prstGeom prst="rect">
            <a:avLst/>
          </a:prstGeom>
          <a:solidFill>
            <a:schemeClr val="tx1">
              <a:lumMod val="85000"/>
            </a:schemeClr>
          </a:solidFill>
        </p:spPr>
        <p:txBody>
          <a:bodyPr wrap="none" rtlCol="0">
            <a:spAutoFit/>
          </a:bodyPr>
          <a:lstStyle/>
          <a:p>
            <a:r>
              <a:rPr lang="en-US" sz="1600" dirty="0" smtClean="0">
                <a:solidFill>
                  <a:schemeClr val="bg1"/>
                </a:solidFill>
                <a:latin typeface="Times New Roman" pitchFamily="18" charset="0"/>
                <a:cs typeface="Times New Roman" pitchFamily="18" charset="0"/>
              </a:rPr>
              <a:t>section 50Hz inline 30 MPD</a:t>
            </a:r>
            <a:endParaRPr 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93623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cstate="print"/>
          <a:srcRect/>
          <a:stretch>
            <a:fillRect/>
          </a:stretch>
        </p:blipFill>
        <p:spPr bwMode="auto">
          <a:xfrm>
            <a:off x="0" y="-1174750"/>
            <a:ext cx="9144000" cy="8032750"/>
          </a:xfrm>
          <a:prstGeom prst="rect">
            <a:avLst/>
          </a:prstGeom>
          <a:noFill/>
          <a:ln w="9525">
            <a:noFill/>
            <a:miter lim="800000"/>
            <a:headEnd/>
            <a:tailEnd/>
          </a:ln>
        </p:spPr>
      </p:pic>
      <p:sp>
        <p:nvSpPr>
          <p:cNvPr id="5"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22</a:t>
            </a:fld>
            <a:endParaRPr lang="zh-CN" altLang="en-US" sz="4000" dirty="0">
              <a:solidFill>
                <a:srgbClr val="FF0000"/>
              </a:solidFill>
            </a:endParaRPr>
          </a:p>
        </p:txBody>
      </p:sp>
      <p:sp>
        <p:nvSpPr>
          <p:cNvPr id="6" name="TextBox 5"/>
          <p:cNvSpPr txBox="1"/>
          <p:nvPr/>
        </p:nvSpPr>
        <p:spPr>
          <a:xfrm>
            <a:off x="2843808" y="179348"/>
            <a:ext cx="2422458" cy="369332"/>
          </a:xfrm>
          <a:prstGeom prst="rect">
            <a:avLst/>
          </a:prstGeom>
          <a:solidFill>
            <a:schemeClr val="tx1">
              <a:lumMod val="85000"/>
            </a:schemeClr>
          </a:solidFill>
        </p:spPr>
        <p:txBody>
          <a:bodyPr wrap="none" rtlCol="0">
            <a:spAutoFit/>
          </a:bodyPr>
          <a:lstStyle/>
          <a:p>
            <a:r>
              <a:rPr lang="en-US" dirty="0" err="1" smtClean="0">
                <a:solidFill>
                  <a:schemeClr val="bg1"/>
                </a:solidFill>
                <a:latin typeface="Times New Roman" pitchFamily="18" charset="0"/>
                <a:cs typeface="Times New Roman" pitchFamily="18" charset="0"/>
              </a:rPr>
              <a:t>timeslice</a:t>
            </a:r>
            <a:r>
              <a:rPr lang="en-US" dirty="0" smtClean="0">
                <a:solidFill>
                  <a:schemeClr val="bg1"/>
                </a:solidFill>
                <a:latin typeface="Times New Roman" pitchFamily="18" charset="0"/>
                <a:cs typeface="Times New Roman" pitchFamily="18" charset="0"/>
              </a:rPr>
              <a:t> 34 50Hz MPD</a:t>
            </a:r>
            <a:endParaRPr lang="en-US" dirty="0">
              <a:solidFill>
                <a:schemeClr val="bg1"/>
              </a:solidFill>
              <a:latin typeface="Times New Roman" pitchFamily="18" charset="0"/>
              <a:cs typeface="Times New Roman" pitchFamily="18" charset="0"/>
            </a:endParaRPr>
          </a:p>
        </p:txBody>
      </p:sp>
      <p:sp>
        <p:nvSpPr>
          <p:cNvPr id="8" name="矩形 7"/>
          <p:cNvSpPr/>
          <p:nvPr/>
        </p:nvSpPr>
        <p:spPr>
          <a:xfrm>
            <a:off x="6084168" y="3429000"/>
            <a:ext cx="1008112" cy="2592288"/>
          </a:xfrm>
          <a:prstGeom prst="rect">
            <a:avLst/>
          </a:prstGeom>
          <a:solidFill>
            <a:srgbClr val="0033CC">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5940152" y="3429000"/>
            <a:ext cx="1008112" cy="2592288"/>
          </a:xfrm>
          <a:prstGeom prst="rect">
            <a:avLst/>
          </a:prstGeom>
          <a:solidFill>
            <a:srgbClr val="0033CC">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494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7" name="Picture 3"/>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sp>
        <p:nvSpPr>
          <p:cNvPr id="5"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23</a:t>
            </a:fld>
            <a:endParaRPr lang="zh-CN" altLang="en-US" sz="4000" dirty="0">
              <a:solidFill>
                <a:srgbClr val="FF0000"/>
              </a:solidFill>
            </a:endParaRPr>
          </a:p>
        </p:txBody>
      </p:sp>
      <p:sp>
        <p:nvSpPr>
          <p:cNvPr id="4" name="TextBox 3"/>
          <p:cNvSpPr txBox="1"/>
          <p:nvPr/>
        </p:nvSpPr>
        <p:spPr>
          <a:xfrm>
            <a:off x="2843808" y="179348"/>
            <a:ext cx="2550698" cy="369332"/>
          </a:xfrm>
          <a:prstGeom prst="rect">
            <a:avLst/>
          </a:prstGeom>
          <a:solidFill>
            <a:schemeClr val="tx1">
              <a:lumMod val="85000"/>
            </a:schemeClr>
          </a:solidFill>
        </p:spPr>
        <p:txBody>
          <a:bodyPr wrap="none" rtlCol="0">
            <a:spAutoFit/>
          </a:bodyPr>
          <a:lstStyle/>
          <a:p>
            <a:r>
              <a:rPr lang="en-US" dirty="0" err="1">
                <a:solidFill>
                  <a:schemeClr val="bg1"/>
                </a:solidFill>
                <a:latin typeface="Times New Roman" pitchFamily="18" charset="0"/>
                <a:cs typeface="Times New Roman" pitchFamily="18" charset="0"/>
              </a:rPr>
              <a:t>t</a:t>
            </a:r>
            <a:r>
              <a:rPr lang="en-US" dirty="0" err="1" smtClean="0">
                <a:solidFill>
                  <a:schemeClr val="bg1"/>
                </a:solidFill>
                <a:latin typeface="Times New Roman" pitchFamily="18" charset="0"/>
                <a:cs typeface="Times New Roman" pitchFamily="18" charset="0"/>
              </a:rPr>
              <a:t>imeslice</a:t>
            </a:r>
            <a:r>
              <a:rPr lang="en-US" dirty="0" smtClean="0">
                <a:solidFill>
                  <a:schemeClr val="bg1"/>
                </a:solidFill>
                <a:latin typeface="Times New Roman" pitchFamily="18" charset="0"/>
                <a:cs typeface="Times New Roman" pitchFamily="18" charset="0"/>
              </a:rPr>
              <a:t> 34 50Hz FMPD</a:t>
            </a:r>
            <a:endParaRPr lang="en-US" dirty="0">
              <a:solidFill>
                <a:schemeClr val="bg1"/>
              </a:solidFill>
              <a:latin typeface="Times New Roman" pitchFamily="18" charset="0"/>
              <a:cs typeface="Times New Roman" pitchFamily="18" charset="0"/>
            </a:endParaRPr>
          </a:p>
        </p:txBody>
      </p:sp>
      <p:sp>
        <p:nvSpPr>
          <p:cNvPr id="6" name="矩形 5"/>
          <p:cNvSpPr/>
          <p:nvPr/>
        </p:nvSpPr>
        <p:spPr>
          <a:xfrm>
            <a:off x="6012160" y="3429000"/>
            <a:ext cx="1008112" cy="2592288"/>
          </a:xfrm>
          <a:prstGeom prst="rect">
            <a:avLst/>
          </a:prstGeom>
          <a:solidFill>
            <a:srgbClr val="0033CC">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5940152" y="3429000"/>
            <a:ext cx="1008112" cy="2592288"/>
          </a:xfrm>
          <a:prstGeom prst="rect">
            <a:avLst/>
          </a:prstGeom>
          <a:solidFill>
            <a:srgbClr val="0033CC">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21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Background---STFT, CWT and MPD</a:t>
            </a:r>
          </a:p>
          <a:p>
            <a:endParaRPr lang="en-US" altLang="zh-CN" dirty="0" smtClean="0"/>
          </a:p>
          <a:p>
            <a:r>
              <a:rPr lang="en-US" altLang="zh-CN" dirty="0" smtClean="0"/>
              <a:t>Fractional Matching Pursuit Decomposition</a:t>
            </a:r>
          </a:p>
          <a:p>
            <a:endParaRPr lang="en-US" altLang="zh-CN" dirty="0" smtClean="0"/>
          </a:p>
          <a:p>
            <a:r>
              <a:rPr lang="en-US" altLang="zh-CN" dirty="0" smtClean="0"/>
              <a:t>Computational Simulation</a:t>
            </a:r>
          </a:p>
          <a:p>
            <a:endParaRPr lang="en-US" altLang="zh-CN" dirty="0" smtClean="0"/>
          </a:p>
          <a:p>
            <a:r>
              <a:rPr lang="en-US" altLang="zh-CN" dirty="0"/>
              <a:t>Results: MPD </a:t>
            </a:r>
            <a:r>
              <a:rPr lang="en-US" altLang="zh-CN" dirty="0" smtClean="0"/>
              <a:t>versus </a:t>
            </a:r>
            <a:r>
              <a:rPr lang="en-US" altLang="zh-CN" dirty="0" smtClean="0"/>
              <a:t>FMPD</a:t>
            </a:r>
          </a:p>
          <a:p>
            <a:endParaRPr lang="en-US" altLang="zh-CN" dirty="0" smtClean="0"/>
          </a:p>
          <a:p>
            <a:r>
              <a:rPr lang="en-US" altLang="zh-CN" dirty="0" smtClean="0">
                <a:solidFill>
                  <a:srgbClr val="FF0000"/>
                </a:solidFill>
              </a:rPr>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24</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09041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Conclusion</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5" name="TextBox 4"/>
          <p:cNvSpPr txBox="1"/>
          <p:nvPr/>
        </p:nvSpPr>
        <p:spPr>
          <a:xfrm>
            <a:off x="395535" y="2204864"/>
            <a:ext cx="8496943" cy="3785652"/>
          </a:xfrm>
          <a:prstGeom prst="rect">
            <a:avLst/>
          </a:prstGeom>
          <a:noFill/>
        </p:spPr>
        <p:txBody>
          <a:bodyPr wrap="square" rtlCol="0">
            <a:spAutoFit/>
          </a:bodyPr>
          <a:lstStyle/>
          <a:p>
            <a:pPr>
              <a:buFont typeface="Wingdings" pitchFamily="2" charset="2"/>
              <a:buChar char="Ø"/>
            </a:pPr>
            <a:r>
              <a:rPr lang="en-US" altLang="zh-CN" sz="2400" dirty="0" smtClean="0"/>
              <a:t>Matching Pursuit Decomposition is laterally </a:t>
            </a:r>
            <a:r>
              <a:rPr lang="en-US" altLang="zh-CN" sz="2400" dirty="0" smtClean="0"/>
              <a:t>un</a:t>
            </a:r>
            <a:r>
              <a:rPr lang="en-US" altLang="zh-CN" sz="2400" dirty="0" smtClean="0"/>
              <a:t>stable</a:t>
            </a:r>
            <a:endParaRPr lang="en-US" altLang="zh-CN" sz="2400" dirty="0" smtClean="0"/>
          </a:p>
          <a:p>
            <a:pPr>
              <a:buFont typeface="Wingdings" pitchFamily="2" charset="2"/>
              <a:buChar char="Ø"/>
            </a:pPr>
            <a:endParaRPr lang="en-US" altLang="zh-CN" sz="2400" dirty="0"/>
          </a:p>
          <a:p>
            <a:pPr>
              <a:buFont typeface="Wingdings" pitchFamily="2" charset="2"/>
              <a:buChar char="Ø"/>
            </a:pPr>
            <a:endParaRPr lang="en-US" altLang="zh-CN" sz="2400" dirty="0" smtClean="0"/>
          </a:p>
          <a:p>
            <a:pPr>
              <a:buFont typeface="Wingdings" pitchFamily="2" charset="2"/>
              <a:buChar char="Ø"/>
            </a:pPr>
            <a:r>
              <a:rPr lang="en-US" altLang="zh-CN" sz="2400" dirty="0" smtClean="0"/>
              <a:t>Fractional Matching Pursuit Decomposition solves the problem</a:t>
            </a:r>
          </a:p>
          <a:p>
            <a:pPr>
              <a:buFont typeface="Wingdings" pitchFamily="2" charset="2"/>
              <a:buChar char="Ø"/>
            </a:pPr>
            <a:endParaRPr lang="en-US" altLang="zh-CN" sz="2400" dirty="0" smtClean="0"/>
          </a:p>
          <a:p>
            <a:pPr>
              <a:buFont typeface="Wingdings" pitchFamily="2" charset="2"/>
              <a:buChar char="Ø"/>
            </a:pPr>
            <a:endParaRPr lang="en-US" altLang="zh-CN" sz="2400" dirty="0" smtClean="0"/>
          </a:p>
          <a:p>
            <a:pPr>
              <a:buFont typeface="Wingdings" pitchFamily="2" charset="2"/>
              <a:buChar char="Ø"/>
            </a:pPr>
            <a:endParaRPr lang="en-US" altLang="zh-CN" sz="2400" dirty="0" smtClean="0"/>
          </a:p>
          <a:p>
            <a:pPr>
              <a:buFont typeface="Wingdings" pitchFamily="2" charset="2"/>
              <a:buChar char="Ø"/>
            </a:pPr>
            <a:endParaRPr lang="en-US" altLang="zh-CN" sz="2400" dirty="0" smtClean="0"/>
          </a:p>
          <a:p>
            <a:pPr>
              <a:buFont typeface="Wingdings" pitchFamily="2" charset="2"/>
              <a:buChar char="Ø"/>
            </a:pPr>
            <a:endParaRPr lang="en-US" altLang="zh-CN" sz="2400" dirty="0" smtClean="0"/>
          </a:p>
          <a:p>
            <a:pPr>
              <a:buFont typeface="Wingdings" pitchFamily="2" charset="2"/>
              <a:buChar char="Ø"/>
            </a:pPr>
            <a:endParaRPr lang="en-US" altLang="zh-CN" sz="2400" dirty="0" smtClean="0"/>
          </a:p>
        </p:txBody>
      </p:sp>
      <p:sp>
        <p:nvSpPr>
          <p:cNvPr id="6"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25</a:t>
            </a:fld>
            <a:endParaRPr lang="zh-CN" altLang="en-US" sz="4000" dirty="0">
              <a:solidFill>
                <a:srgbClr val="FF0000"/>
              </a:solidFill>
            </a:endParaRPr>
          </a:p>
        </p:txBody>
      </p:sp>
    </p:spTree>
    <p:extLst>
      <p:ext uri="{BB962C8B-B14F-4D97-AF65-F5344CB8AC3E}">
        <p14:creationId xmlns:p14="http://schemas.microsoft.com/office/powerpoint/2010/main" val="2338867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灯片编号占位符 5"/>
          <p:cNvSpPr>
            <a:spLocks noGrp="1"/>
          </p:cNvSpPr>
          <p:nvPr>
            <p:ph type="sldNum" sz="quarter" idx="12"/>
          </p:nvPr>
        </p:nvSpPr>
        <p:spPr bwMode="auto">
          <a:xfrm>
            <a:off x="8316416" y="6237313"/>
            <a:ext cx="751384" cy="544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2DEBFEF-4A4F-4DDA-A6D9-D724F96FB543}" type="slidenum">
              <a:rPr lang="zh-CN" altLang="en-US" sz="4000">
                <a:solidFill>
                  <a:srgbClr val="FF0000"/>
                </a:solidFill>
              </a:rPr>
              <a:pPr fontAlgn="base">
                <a:spcBef>
                  <a:spcPct val="0"/>
                </a:spcBef>
                <a:spcAft>
                  <a:spcPct val="0"/>
                </a:spcAft>
              </a:pPr>
              <a:t>26</a:t>
            </a:fld>
            <a:endParaRPr lang="zh-CN" altLang="en-US" sz="4000" dirty="0">
              <a:solidFill>
                <a:srgbClr val="FF0000"/>
              </a:solidFill>
            </a:endParaRPr>
          </a:p>
        </p:txBody>
      </p:sp>
      <p:sp>
        <p:nvSpPr>
          <p:cNvPr id="29701" name="TextBox 7"/>
          <p:cNvSpPr txBox="1">
            <a:spLocks noChangeArrowheads="1"/>
          </p:cNvSpPr>
          <p:nvPr/>
        </p:nvSpPr>
        <p:spPr bwMode="auto">
          <a:xfrm>
            <a:off x="0" y="4149080"/>
            <a:ext cx="9144000" cy="1200329"/>
          </a:xfrm>
          <a:prstGeom prst="rect">
            <a:avLst/>
          </a:prstGeom>
          <a:noFill/>
          <a:ln w="9525">
            <a:noFill/>
            <a:miter lim="800000"/>
            <a:headEnd/>
            <a:tailEnd/>
          </a:ln>
        </p:spPr>
        <p:txBody>
          <a:bodyPr wrap="square">
            <a:spAutoFit/>
          </a:bodyPr>
          <a:lstStyle/>
          <a:p>
            <a:pPr algn="ctr"/>
            <a:r>
              <a:rPr lang="en-US" altLang="zh-CN" sz="7200" dirty="0" smtClean="0">
                <a:solidFill>
                  <a:srgbClr val="FF0000"/>
                </a:solidFill>
                <a:latin typeface="Blackadder ITC" pitchFamily="82" charset="0"/>
              </a:rPr>
              <a:t>Questions? </a:t>
            </a:r>
            <a:r>
              <a:rPr lang="en-US" altLang="zh-CN" sz="7200" dirty="0">
                <a:solidFill>
                  <a:srgbClr val="FF0000"/>
                </a:solidFill>
                <a:latin typeface="Blackadder ITC" pitchFamily="82" charset="0"/>
              </a:rPr>
              <a:t>Comments?</a:t>
            </a:r>
            <a:endParaRPr lang="zh-CN" altLang="en-US" sz="2000" dirty="0">
              <a:solidFill>
                <a:srgbClr val="FF0000"/>
              </a:solidFill>
              <a:latin typeface="Blackadder ITC"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467544" y="620688"/>
            <a:ext cx="8467725" cy="3009900"/>
          </a:xfrm>
          <a:prstGeom prst="rect">
            <a:avLst/>
          </a:prstGeom>
          <a:noFill/>
          <a:ln w="9525">
            <a:noFill/>
            <a:miter lim="800000"/>
            <a:headEnd/>
            <a:tailEnd/>
          </a:ln>
        </p:spPr>
      </p:pic>
      <p:sp>
        <p:nvSpPr>
          <p:cNvPr id="6" name="TextBox 5"/>
          <p:cNvSpPr txBox="1"/>
          <p:nvPr/>
        </p:nvSpPr>
        <p:spPr>
          <a:xfrm>
            <a:off x="7452320" y="3645024"/>
            <a:ext cx="1497333" cy="400110"/>
          </a:xfrm>
          <a:prstGeom prst="rect">
            <a:avLst/>
          </a:prstGeom>
          <a:noFill/>
        </p:spPr>
        <p:txBody>
          <a:bodyPr wrap="none" rtlCol="0">
            <a:spAutoFit/>
          </a:bodyPr>
          <a:lstStyle/>
          <a:p>
            <a:r>
              <a:rPr lang="en-US" altLang="zh-CN" sz="2000" b="1" dirty="0" smtClean="0"/>
              <a:t>60Hz Ricker</a:t>
            </a:r>
            <a:endParaRPr lang="zh-CN" alt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7346" name="Picture 2"/>
          <p:cNvPicPr>
            <a:picLocks noChangeAspect="1" noChangeArrowheads="1"/>
          </p:cNvPicPr>
          <p:nvPr/>
        </p:nvPicPr>
        <p:blipFill>
          <a:blip r:embed="rId2" cstate="print"/>
          <a:srcRect/>
          <a:stretch>
            <a:fillRect/>
          </a:stretch>
        </p:blipFill>
        <p:spPr bwMode="auto">
          <a:xfrm>
            <a:off x="-1116632" y="0"/>
            <a:ext cx="11703528" cy="6237312"/>
          </a:xfrm>
          <a:prstGeom prst="rect">
            <a:avLst/>
          </a:prstGeom>
          <a:noFill/>
          <a:ln w="9525">
            <a:noFill/>
            <a:miter lim="800000"/>
            <a:headEnd/>
            <a:tailEnd/>
          </a:ln>
        </p:spPr>
      </p:pic>
      <p:sp>
        <p:nvSpPr>
          <p:cNvPr id="6" name="灯片编号占位符 5"/>
          <p:cNvSpPr>
            <a:spLocks noGrp="1"/>
          </p:cNvSpPr>
          <p:nvPr>
            <p:ph type="sldNum" sz="quarter" idx="12"/>
          </p:nvPr>
        </p:nvSpPr>
        <p:spPr/>
        <p:txBody>
          <a:bodyPr/>
          <a:lstStyle/>
          <a:p>
            <a:fld id="{A795B457-0A73-4C03-B913-D4362F16BCE5}" type="slidenum">
              <a:rPr lang="zh-CN" altLang="en-US" smtClean="0"/>
              <a:pPr/>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0418"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sp>
        <p:nvSpPr>
          <p:cNvPr id="6" name="灯片编号占位符 5"/>
          <p:cNvSpPr>
            <a:spLocks noGrp="1"/>
          </p:cNvSpPr>
          <p:nvPr>
            <p:ph type="sldNum" sz="quarter" idx="12"/>
          </p:nvPr>
        </p:nvSpPr>
        <p:spPr/>
        <p:txBody>
          <a:bodyPr/>
          <a:lstStyle/>
          <a:p>
            <a:fld id="{A795B457-0A73-4C03-B913-D4362F16BCE5}" type="slidenum">
              <a:rPr lang="zh-CN" altLang="en-US" smtClean="0"/>
              <a:pPr/>
              <a:t>28</a:t>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37090" y="0"/>
            <a:ext cx="9181090" cy="6858000"/>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A795B457-0A73-4C03-B913-D4362F16BCE5}" type="slidenum">
              <a:rPr lang="zh-CN" altLang="en-US" smtClean="0"/>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solidFill>
                  <a:srgbClr val="FF0000"/>
                </a:solidFill>
              </a:rPr>
              <a:t>Background---STFT, CWT and MPD</a:t>
            </a:r>
          </a:p>
          <a:p>
            <a:endParaRPr lang="en-US" altLang="zh-CN" dirty="0" smtClean="0"/>
          </a:p>
          <a:p>
            <a:r>
              <a:rPr lang="en-US" altLang="zh-CN" dirty="0" smtClean="0"/>
              <a:t>Fractional Matching Pursuit Decomposition</a:t>
            </a:r>
          </a:p>
          <a:p>
            <a:endParaRPr lang="en-US" altLang="zh-CN" dirty="0" smtClean="0"/>
          </a:p>
          <a:p>
            <a:r>
              <a:rPr lang="en-US" altLang="zh-CN" dirty="0" smtClean="0"/>
              <a:t>Computational Simulation</a:t>
            </a:r>
          </a:p>
          <a:p>
            <a:endParaRPr lang="en-US" altLang="zh-CN" dirty="0" smtClean="0"/>
          </a:p>
          <a:p>
            <a:r>
              <a:rPr lang="en-US" altLang="zh-CN" dirty="0" smtClean="0"/>
              <a:t>Results: MPD versus </a:t>
            </a:r>
            <a:r>
              <a:rPr lang="en-US" altLang="zh-CN" dirty="0" smtClean="0"/>
              <a:t>FMPD</a:t>
            </a:r>
          </a:p>
          <a:p>
            <a:endParaRPr lang="en-US" altLang="zh-CN" dirty="0" smtClean="0"/>
          </a:p>
          <a:p>
            <a:r>
              <a:rPr lang="en-US" altLang="zh-CN" dirty="0" smtClean="0"/>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3</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9869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795B457-0A73-4C03-B913-D4362F16BCE5}" type="slidenum">
              <a:rPr lang="zh-CN" altLang="en-US" smtClean="0"/>
              <a:pPr/>
              <a:t>30</a:t>
            </a:fld>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cxnSp>
        <p:nvCxnSpPr>
          <p:cNvPr id="6" name="直接箭头连接符 5"/>
          <p:cNvCxnSpPr/>
          <p:nvPr/>
        </p:nvCxnSpPr>
        <p:spPr>
          <a:xfrm flipH="1" flipV="1">
            <a:off x="6804248" y="3140968"/>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直接箭头连接符 6"/>
          <p:cNvCxnSpPr/>
          <p:nvPr/>
        </p:nvCxnSpPr>
        <p:spPr>
          <a:xfrm flipH="1" flipV="1">
            <a:off x="6732240" y="2348880"/>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灯片编号占位符 5"/>
          <p:cNvSpPr txBox="1">
            <a:spLocks/>
          </p:cNvSpPr>
          <p:nvPr/>
        </p:nvSpPr>
        <p:spPr>
          <a:xfrm>
            <a:off x="8100392" y="6165305"/>
            <a:ext cx="967408" cy="616496"/>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85DD235-F139-4116-BD57-A131F0AA0646}" type="slidenum">
              <a:rPr kumimoji="0" lang="zh-CN" altLang="en-US" sz="4000" b="0"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zh-CN" altLang="en-US" sz="4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621937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795B457-0A73-4C03-B913-D4362F16BCE5}" type="slidenum">
              <a:rPr lang="zh-CN" altLang="en-US" smtClean="0"/>
              <a:pPr/>
              <a:t>31</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cxnSp>
        <p:nvCxnSpPr>
          <p:cNvPr id="6" name="直接箭头连接符 5"/>
          <p:cNvCxnSpPr/>
          <p:nvPr/>
        </p:nvCxnSpPr>
        <p:spPr>
          <a:xfrm flipH="1" flipV="1">
            <a:off x="6804248" y="3140968"/>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直接箭头连接符 6"/>
          <p:cNvCxnSpPr/>
          <p:nvPr/>
        </p:nvCxnSpPr>
        <p:spPr>
          <a:xfrm flipH="1" flipV="1">
            <a:off x="6732240" y="2348880"/>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灯片编号占位符 5"/>
          <p:cNvSpPr txBox="1">
            <a:spLocks/>
          </p:cNvSpPr>
          <p:nvPr/>
        </p:nvSpPr>
        <p:spPr>
          <a:xfrm>
            <a:off x="8100392" y="6165305"/>
            <a:ext cx="967408" cy="616496"/>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85DD235-F139-4116-BD57-A131F0AA0646}" type="slidenum">
              <a:rPr kumimoji="0" lang="zh-CN" altLang="en-US" sz="4000" b="0"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zh-CN" altLang="en-US" sz="4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230399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Motivation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4" name="TextBox 3"/>
          <p:cNvSpPr txBox="1"/>
          <p:nvPr/>
        </p:nvSpPr>
        <p:spPr>
          <a:xfrm>
            <a:off x="467544" y="1628800"/>
            <a:ext cx="8496943" cy="4154984"/>
          </a:xfrm>
          <a:prstGeom prst="rect">
            <a:avLst/>
          </a:prstGeom>
          <a:noFill/>
        </p:spPr>
        <p:txBody>
          <a:bodyPr wrap="square" rtlCol="0">
            <a:spAutoFit/>
          </a:bodyPr>
          <a:lstStyle/>
          <a:p>
            <a:pPr marL="514350" indent="-514350">
              <a:buFont typeface="+mj-lt"/>
              <a:buAutoNum type="arabicPeriod"/>
            </a:pPr>
            <a:r>
              <a:rPr lang="en-US" altLang="zh-CN" sz="2400" dirty="0" smtClean="0"/>
              <a:t>Alternative time frequency analysis method</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New representation provides new perspective new attributes</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Convolution model base</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Extracted wavelet---Ricker like</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Application: Gas Brine differentiation; channel detection</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Simple representation---more to discover</a:t>
            </a:r>
          </a:p>
        </p:txBody>
      </p:sp>
      <p:sp>
        <p:nvSpPr>
          <p:cNvPr id="5"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32</a:t>
            </a:fld>
            <a:endParaRPr lang="zh-CN" altLang="en-US" sz="4000" dirty="0">
              <a:solidFill>
                <a:srgbClr val="FF0000"/>
              </a:solidFill>
            </a:endParaRPr>
          </a:p>
        </p:txBody>
      </p:sp>
    </p:spTree>
    <p:extLst>
      <p:ext uri="{BB962C8B-B14F-4D97-AF65-F5344CB8AC3E}">
        <p14:creationId xmlns:p14="http://schemas.microsoft.com/office/powerpoint/2010/main" val="560070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33</a:t>
            </a:fld>
            <a:endParaRPr lang="zh-CN" altLang="en-US" sz="4000" dirty="0">
              <a:solidFill>
                <a:srgbClr val="FF0000"/>
              </a:solidFill>
            </a:endParaRPr>
          </a:p>
        </p:txBody>
      </p:sp>
      <p:sp>
        <p:nvSpPr>
          <p:cNvPr id="2" name="矩形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2" cstate="print"/>
          <a:srcRect/>
          <a:stretch>
            <a:fillRect/>
          </a:stretch>
        </p:blipFill>
        <p:spPr bwMode="auto">
          <a:xfrm>
            <a:off x="4475990" y="0"/>
            <a:ext cx="4668010" cy="3501008"/>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0" y="0"/>
            <a:ext cx="4668010" cy="3501008"/>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4499992" y="3374994"/>
            <a:ext cx="4644008" cy="3483006"/>
          </a:xfrm>
          <a:prstGeom prst="rect">
            <a:avLst/>
          </a:prstGeom>
          <a:noFill/>
          <a:ln w="9525">
            <a:noFill/>
            <a:miter lim="800000"/>
            <a:headEnd/>
            <a:tailEnd/>
          </a:ln>
          <a:effectLst/>
        </p:spPr>
      </p:pic>
      <p:pic>
        <p:nvPicPr>
          <p:cNvPr id="12" name="Picture 6"/>
          <p:cNvPicPr>
            <a:picLocks noChangeAspect="1" noChangeArrowheads="1"/>
          </p:cNvPicPr>
          <p:nvPr/>
        </p:nvPicPr>
        <p:blipFill>
          <a:blip r:embed="rId5" cstate="print"/>
          <a:srcRect/>
          <a:stretch>
            <a:fillRect/>
          </a:stretch>
        </p:blipFill>
        <p:spPr bwMode="auto">
          <a:xfrm>
            <a:off x="0" y="3356992"/>
            <a:ext cx="4668011" cy="3501008"/>
          </a:xfrm>
          <a:prstGeom prst="rect">
            <a:avLst/>
          </a:prstGeom>
          <a:noFill/>
          <a:ln w="9525">
            <a:noFill/>
            <a:miter lim="800000"/>
            <a:headEnd/>
            <a:tailEnd/>
          </a:ln>
          <a:effectLst/>
        </p:spPr>
      </p:pic>
    </p:spTree>
    <p:extLst>
      <p:ext uri="{BB962C8B-B14F-4D97-AF65-F5344CB8AC3E}">
        <p14:creationId xmlns:p14="http://schemas.microsoft.com/office/powerpoint/2010/main" val="180354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34</a:t>
            </a:fld>
            <a:endParaRPr lang="zh-CN" altLang="en-US" sz="4000" dirty="0">
              <a:solidFill>
                <a:srgbClr val="FF0000"/>
              </a:solidFill>
            </a:endParaRPr>
          </a:p>
        </p:txBody>
      </p:sp>
      <p:sp>
        <p:nvSpPr>
          <p:cNvPr id="2" name="矩形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919565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71344" cy="6858000"/>
          </a:xfrm>
          <a:prstGeom prst="rect">
            <a:avLst/>
          </a:prstGeom>
          <a:noFill/>
          <a:ln w="9525">
            <a:noFill/>
            <a:miter lim="800000"/>
            <a:headEnd/>
            <a:tailEnd/>
          </a:ln>
        </p:spPr>
      </p:pic>
    </p:spTree>
    <p:extLst>
      <p:ext uri="{BB962C8B-B14F-4D97-AF65-F5344CB8AC3E}">
        <p14:creationId xmlns:p14="http://schemas.microsoft.com/office/powerpoint/2010/main" val="4122591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233" y="0"/>
            <a:ext cx="9182467" cy="6858000"/>
          </a:xfrm>
          <a:prstGeom prst="rect">
            <a:avLst/>
          </a:prstGeom>
          <a:noFill/>
          <a:ln w="9525">
            <a:noFill/>
            <a:miter lim="800000"/>
            <a:headEnd/>
            <a:tailEnd/>
          </a:ln>
        </p:spPr>
      </p:pic>
    </p:spTree>
    <p:extLst>
      <p:ext uri="{BB962C8B-B14F-4D97-AF65-F5344CB8AC3E}">
        <p14:creationId xmlns:p14="http://schemas.microsoft.com/office/powerpoint/2010/main" val="4180914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spTree>
    <p:extLst>
      <p:ext uri="{BB962C8B-B14F-4D97-AF65-F5344CB8AC3E}">
        <p14:creationId xmlns:p14="http://schemas.microsoft.com/office/powerpoint/2010/main" val="4206529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1179512"/>
            <a:ext cx="9149421" cy="8037512"/>
          </a:xfrm>
          <a:prstGeom prst="rect">
            <a:avLst/>
          </a:prstGeom>
          <a:noFill/>
          <a:ln w="9525">
            <a:noFill/>
            <a:miter lim="800000"/>
            <a:headEnd/>
            <a:tailEnd/>
          </a:ln>
        </p:spPr>
      </p:pic>
    </p:spTree>
    <p:extLst>
      <p:ext uri="{BB962C8B-B14F-4D97-AF65-F5344CB8AC3E}">
        <p14:creationId xmlns:p14="http://schemas.microsoft.com/office/powerpoint/2010/main" val="1808305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74750"/>
            <a:ext cx="9144000" cy="8032750"/>
          </a:xfrm>
          <a:prstGeom prst="rect">
            <a:avLst/>
          </a:prstGeom>
          <a:noFill/>
          <a:ln w="9525">
            <a:noFill/>
            <a:miter lim="800000"/>
            <a:headEnd/>
            <a:tailEnd/>
          </a:ln>
        </p:spPr>
      </p:pic>
    </p:spTree>
    <p:extLst>
      <p:ext uri="{BB962C8B-B14F-4D97-AF65-F5344CB8AC3E}">
        <p14:creationId xmlns:p14="http://schemas.microsoft.com/office/powerpoint/2010/main" val="191692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703016"/>
            <a:ext cx="8496943" cy="3416320"/>
          </a:xfrm>
          <a:prstGeom prst="rect">
            <a:avLst/>
          </a:prstGeom>
          <a:noFill/>
        </p:spPr>
        <p:txBody>
          <a:bodyPr wrap="square" rtlCol="0">
            <a:spAutoFit/>
          </a:bodyPr>
          <a:lstStyle/>
          <a:p>
            <a:pPr marL="457200" indent="-457200">
              <a:buFont typeface="+mj-lt"/>
              <a:buAutoNum type="arabicPeriod"/>
            </a:pPr>
            <a:r>
              <a:rPr lang="en-US" altLang="zh-CN" sz="2400" b="1" dirty="0" smtClean="0">
                <a:solidFill>
                  <a:srgbClr val="FF0000"/>
                </a:solidFill>
              </a:rPr>
              <a:t>Localized information is valuable</a:t>
            </a:r>
          </a:p>
          <a:p>
            <a:pPr marL="457200" indent="-457200">
              <a:buFont typeface="+mj-lt"/>
              <a:buAutoNum type="arabicPeriod"/>
            </a:pPr>
            <a:endParaRPr lang="en-US" altLang="zh-CN" sz="2400" b="1" dirty="0" smtClean="0">
              <a:solidFill>
                <a:srgbClr val="FF0000"/>
              </a:solidFill>
            </a:endParaRPr>
          </a:p>
          <a:p>
            <a:pPr marL="457200" indent="-457200">
              <a:buFont typeface="+mj-lt"/>
              <a:buAutoNum type="arabicPeriod"/>
            </a:pPr>
            <a:r>
              <a:rPr lang="en-US" altLang="zh-CN" sz="2400" dirty="0" smtClean="0"/>
              <a:t>Fourier Transform: information of  stationary signals</a:t>
            </a:r>
          </a:p>
          <a:p>
            <a:pPr marL="457200" indent="-457200">
              <a:buFont typeface="+mj-lt"/>
              <a:buAutoNum type="arabicPeriod"/>
            </a:pPr>
            <a:endParaRPr lang="en-US" altLang="zh-CN" sz="2400" dirty="0" smtClean="0"/>
          </a:p>
          <a:p>
            <a:pPr marL="457200" indent="-457200">
              <a:buFont typeface="+mj-lt"/>
              <a:buAutoNum type="arabicPeriod"/>
            </a:pPr>
            <a:r>
              <a:rPr lang="en-US" altLang="zh-CN" sz="2400" dirty="0" smtClean="0"/>
              <a:t>Seismic Signals: </a:t>
            </a:r>
            <a:r>
              <a:rPr lang="en-US" altLang="zh-CN" sz="2400" b="1" dirty="0" smtClean="0">
                <a:solidFill>
                  <a:srgbClr val="FF0000"/>
                </a:solidFill>
              </a:rPr>
              <a:t>NON-STATIONARY</a:t>
            </a:r>
          </a:p>
          <a:p>
            <a:pPr>
              <a:buFont typeface="Wingdings" pitchFamily="2" charset="2"/>
              <a:buChar char="Ø"/>
            </a:pPr>
            <a:endParaRPr lang="en-US" altLang="zh-CN" sz="2400" dirty="0" smtClean="0"/>
          </a:p>
          <a:p>
            <a:pPr>
              <a:buFont typeface="Wingdings" pitchFamily="2" charset="2"/>
              <a:buChar char="Ø"/>
            </a:pPr>
            <a:r>
              <a:rPr lang="en-US" altLang="zh-CN" sz="2400" i="1" dirty="0" smtClean="0"/>
              <a:t>Stationary Signal:  constant statistical parameters over time</a:t>
            </a:r>
          </a:p>
          <a:p>
            <a:pPr>
              <a:buFont typeface="Wingdings" pitchFamily="2" charset="2"/>
              <a:buChar char="Ø"/>
            </a:pPr>
            <a:endParaRPr lang="en-US" altLang="zh-CN" sz="2400" i="1" dirty="0" smtClean="0"/>
          </a:p>
          <a:p>
            <a:pPr>
              <a:buFont typeface="Wingdings" pitchFamily="2" charset="2"/>
              <a:buChar char="Ø"/>
            </a:pPr>
            <a:r>
              <a:rPr lang="en-US" altLang="zh-CN" sz="2400" dirty="0" smtClean="0"/>
              <a:t>Short Time Fourier Transform(STFT): Primary solution</a:t>
            </a:r>
          </a:p>
        </p:txBody>
      </p:sp>
      <p:sp>
        <p:nvSpPr>
          <p:cNvPr id="5"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The need for Time freq analysis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pic>
        <p:nvPicPr>
          <p:cNvPr id="37891" name="Picture 3"/>
          <p:cNvPicPr>
            <a:picLocks noChangeAspect="1" noChangeArrowheads="1"/>
          </p:cNvPicPr>
          <p:nvPr/>
        </p:nvPicPr>
        <p:blipFill>
          <a:blip r:embed="rId3" cstate="print"/>
          <a:srcRect/>
          <a:stretch>
            <a:fillRect/>
          </a:stretch>
        </p:blipFill>
        <p:spPr bwMode="auto">
          <a:xfrm>
            <a:off x="611560" y="908720"/>
            <a:ext cx="6715125" cy="847725"/>
          </a:xfrm>
          <a:prstGeom prst="rect">
            <a:avLst/>
          </a:prstGeom>
          <a:noFill/>
          <a:ln w="9525">
            <a:noFill/>
            <a:miter lim="800000"/>
            <a:headEnd/>
            <a:tailEnd/>
          </a:ln>
        </p:spPr>
      </p:pic>
      <p:sp>
        <p:nvSpPr>
          <p:cNvPr id="6"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4</a:t>
            </a:fld>
            <a:endParaRPr lang="zh-CN" altLang="en-US" sz="4000" dirty="0">
              <a:solidFill>
                <a:srgbClr val="FF0000"/>
              </a:solidFill>
            </a:endParaRPr>
          </a:p>
        </p:txBody>
      </p:sp>
      <p:pic>
        <p:nvPicPr>
          <p:cNvPr id="4098" name="Picture 2"/>
          <p:cNvPicPr>
            <a:picLocks noChangeAspect="1" noChangeArrowheads="1"/>
          </p:cNvPicPr>
          <p:nvPr/>
        </p:nvPicPr>
        <p:blipFill>
          <a:blip r:embed="rId4" cstate="print"/>
          <a:srcRect/>
          <a:stretch>
            <a:fillRect/>
          </a:stretch>
        </p:blipFill>
        <p:spPr bwMode="auto">
          <a:xfrm>
            <a:off x="5796136" y="1988840"/>
            <a:ext cx="3077866"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Short </a:t>
            </a: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time Fourier Transform(STFT)</a:t>
            </a: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5" name="TextBox 4"/>
          <p:cNvSpPr txBox="1"/>
          <p:nvPr/>
        </p:nvSpPr>
        <p:spPr>
          <a:xfrm>
            <a:off x="395536" y="2348880"/>
            <a:ext cx="8496943" cy="4154984"/>
          </a:xfrm>
          <a:prstGeom prst="rect">
            <a:avLst/>
          </a:prstGeom>
          <a:noFill/>
        </p:spPr>
        <p:txBody>
          <a:bodyPr wrap="square" rtlCol="0">
            <a:spAutoFit/>
          </a:bodyPr>
          <a:lstStyle/>
          <a:p>
            <a:pPr marL="514350" indent="-514350">
              <a:buFont typeface="+mj-lt"/>
              <a:buAutoNum type="arabicPeriod"/>
            </a:pPr>
            <a:r>
              <a:rPr lang="en-US" altLang="zh-CN" sz="2400" dirty="0" smtClean="0"/>
              <a:t>Break into segments</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Applied FT on each segment</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Lay out the spectrum along time</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Display all the spectra</a:t>
            </a:r>
          </a:p>
          <a:p>
            <a:pPr>
              <a:buFont typeface="Wingdings" pitchFamily="2" charset="2"/>
              <a:buChar char="Ø"/>
            </a:pPr>
            <a:endParaRPr lang="en-US" altLang="zh-CN" sz="2400" dirty="0" smtClean="0"/>
          </a:p>
          <a:p>
            <a:pPr>
              <a:buFont typeface="Wingdings" pitchFamily="2" charset="2"/>
              <a:buChar char="Ø"/>
            </a:pPr>
            <a:r>
              <a:rPr lang="en-US" altLang="zh-CN" sz="2400" dirty="0" smtClean="0"/>
              <a:t>Assumption: truncated signals are stationary</a:t>
            </a:r>
          </a:p>
          <a:p>
            <a:pPr>
              <a:buFont typeface="Wingdings" pitchFamily="2" charset="2"/>
              <a:buChar char="Ø"/>
            </a:pPr>
            <a:endParaRPr lang="en-US" altLang="zh-CN" sz="2400" dirty="0" smtClean="0"/>
          </a:p>
          <a:p>
            <a:pPr>
              <a:buFont typeface="Wingdings" pitchFamily="2" charset="2"/>
              <a:buChar char="Ø"/>
            </a:pPr>
            <a:r>
              <a:rPr lang="en-US" altLang="zh-CN" sz="2400" dirty="0" smtClean="0"/>
              <a:t>Con: window determine combined resolution</a:t>
            </a:r>
            <a:endParaRPr lang="en-US" altLang="zh-CN" sz="2400" i="1" dirty="0" smtClean="0"/>
          </a:p>
        </p:txBody>
      </p:sp>
      <p:pic>
        <p:nvPicPr>
          <p:cNvPr id="34817" name="Picture 1"/>
          <p:cNvPicPr>
            <a:picLocks noChangeAspect="1" noChangeArrowheads="1"/>
          </p:cNvPicPr>
          <p:nvPr/>
        </p:nvPicPr>
        <p:blipFill>
          <a:blip r:embed="rId3" cstate="print"/>
          <a:srcRect/>
          <a:stretch>
            <a:fillRect/>
          </a:stretch>
        </p:blipFill>
        <p:spPr bwMode="auto">
          <a:xfrm>
            <a:off x="539552" y="836712"/>
            <a:ext cx="8352928" cy="876300"/>
          </a:xfrm>
          <a:prstGeom prst="rect">
            <a:avLst/>
          </a:prstGeom>
          <a:noFill/>
          <a:ln w="9525">
            <a:noFill/>
            <a:miter lim="800000"/>
            <a:headEnd/>
            <a:tailEnd/>
          </a:ln>
        </p:spPr>
      </p:pic>
      <p:sp>
        <p:nvSpPr>
          <p:cNvPr id="7"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5</a:t>
            </a:fld>
            <a:endParaRPr lang="zh-CN" altLang="en-US" sz="4000" dirty="0">
              <a:solidFill>
                <a:srgbClr val="FF0000"/>
              </a:solidFill>
            </a:endParaRPr>
          </a:p>
        </p:txBody>
      </p:sp>
      <p:pic>
        <p:nvPicPr>
          <p:cNvPr id="1026" name="Picture 2"/>
          <p:cNvPicPr>
            <a:picLocks noChangeAspect="1" noChangeArrowheads="1"/>
          </p:cNvPicPr>
          <p:nvPr/>
        </p:nvPicPr>
        <p:blipFill>
          <a:blip r:embed="rId4" cstate="print"/>
          <a:srcRect/>
          <a:stretch>
            <a:fillRect/>
          </a:stretch>
        </p:blipFill>
        <p:spPr bwMode="auto">
          <a:xfrm>
            <a:off x="5148064" y="1916832"/>
            <a:ext cx="3995936" cy="148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Wavelet </a:t>
            </a: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Transform(WT)</a:t>
            </a: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5" name="TextBox 4"/>
          <p:cNvSpPr txBox="1"/>
          <p:nvPr/>
        </p:nvSpPr>
        <p:spPr>
          <a:xfrm>
            <a:off x="395536" y="2025908"/>
            <a:ext cx="8496943" cy="5262979"/>
          </a:xfrm>
          <a:prstGeom prst="rect">
            <a:avLst/>
          </a:prstGeom>
          <a:noFill/>
        </p:spPr>
        <p:txBody>
          <a:bodyPr wrap="square" rtlCol="0">
            <a:spAutoFit/>
          </a:bodyPr>
          <a:lstStyle/>
          <a:p>
            <a:pPr marL="514350" indent="-514350">
              <a:buFont typeface="+mj-lt"/>
              <a:buAutoNum type="arabicPeriod"/>
            </a:pPr>
            <a:r>
              <a:rPr lang="en-US" altLang="zh-CN" sz="2800" dirty="0" smtClean="0"/>
              <a:t>Cross correlation</a:t>
            </a:r>
          </a:p>
          <a:p>
            <a:pPr marL="514350" indent="-514350">
              <a:buFont typeface="+mj-lt"/>
              <a:buAutoNum type="arabicPeriod"/>
            </a:pPr>
            <a:endParaRPr lang="en-US" altLang="zh-CN" sz="2800" dirty="0" smtClean="0"/>
          </a:p>
          <a:p>
            <a:pPr marL="514350" indent="-514350">
              <a:buFont typeface="+mj-lt"/>
              <a:buAutoNum type="arabicPeriod"/>
            </a:pPr>
            <a:r>
              <a:rPr lang="en-US" altLang="zh-CN" sz="2800" dirty="0" smtClean="0"/>
              <a:t>Display the coefficients</a:t>
            </a:r>
          </a:p>
          <a:p>
            <a:endParaRPr lang="en-US" altLang="zh-CN" sz="2800" dirty="0" smtClean="0"/>
          </a:p>
          <a:p>
            <a:pPr>
              <a:buFont typeface="Wingdings" pitchFamily="2" charset="2"/>
              <a:buChar char="Ø"/>
            </a:pPr>
            <a:r>
              <a:rPr lang="en-US" altLang="zh-CN" sz="2800" dirty="0" smtClean="0"/>
              <a:t>Continuous WT: sliding wavelet</a:t>
            </a:r>
          </a:p>
          <a:p>
            <a:pPr>
              <a:buFont typeface="Wingdings" pitchFamily="2" charset="2"/>
              <a:buChar char="Ø"/>
            </a:pPr>
            <a:endParaRPr lang="en-US" altLang="zh-CN" sz="2800" dirty="0" smtClean="0"/>
          </a:p>
          <a:p>
            <a:pPr>
              <a:buFont typeface="Wingdings" pitchFamily="2" charset="2"/>
              <a:buChar char="Ø"/>
            </a:pPr>
            <a:r>
              <a:rPr lang="en-US" altLang="zh-CN" sz="2800" dirty="0" smtClean="0"/>
              <a:t>Discrete WT: segments (correlate the segments with wavelet at the same time)</a:t>
            </a:r>
          </a:p>
          <a:p>
            <a:pPr>
              <a:buFont typeface="Wingdings" pitchFamily="2" charset="2"/>
              <a:buChar char="Ø"/>
            </a:pPr>
            <a:endParaRPr lang="en-US" altLang="zh-CN" sz="2800" dirty="0" smtClean="0"/>
          </a:p>
          <a:p>
            <a:pPr>
              <a:buFont typeface="Wingdings" pitchFamily="2" charset="2"/>
              <a:buChar char="Ø"/>
            </a:pPr>
            <a:r>
              <a:rPr lang="en-US" altLang="zh-CN" sz="2800" dirty="0" smtClean="0"/>
              <a:t>How much does  the trace resemble the adjusted mother wavelet</a:t>
            </a:r>
          </a:p>
          <a:p>
            <a:pPr>
              <a:buFont typeface="Wingdings" pitchFamily="2" charset="2"/>
              <a:buChar char="Ø"/>
            </a:pPr>
            <a:endParaRPr lang="en-US" altLang="zh-CN" sz="2800" dirty="0" smtClean="0"/>
          </a:p>
        </p:txBody>
      </p:sp>
      <p:pic>
        <p:nvPicPr>
          <p:cNvPr id="33793" name="Picture 1"/>
          <p:cNvPicPr>
            <a:picLocks noChangeAspect="1" noChangeArrowheads="1"/>
          </p:cNvPicPr>
          <p:nvPr/>
        </p:nvPicPr>
        <p:blipFill>
          <a:blip r:embed="rId3" cstate="print"/>
          <a:srcRect/>
          <a:stretch>
            <a:fillRect/>
          </a:stretch>
        </p:blipFill>
        <p:spPr bwMode="auto">
          <a:xfrm>
            <a:off x="611560" y="836712"/>
            <a:ext cx="4886325" cy="876300"/>
          </a:xfrm>
          <a:prstGeom prst="rect">
            <a:avLst/>
          </a:prstGeom>
          <a:noFill/>
          <a:ln w="9525">
            <a:noFill/>
            <a:miter lim="800000"/>
            <a:headEnd/>
            <a:tailEnd/>
          </a:ln>
        </p:spPr>
      </p:pic>
      <p:sp>
        <p:nvSpPr>
          <p:cNvPr id="6"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6</a:t>
            </a:fld>
            <a:endParaRPr lang="zh-CN" altLang="en-US" sz="4000" dirty="0">
              <a:solidFill>
                <a:srgbClr val="FF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5673809" y="836712"/>
            <a:ext cx="3470191"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Matching Pursuit(MP</a:t>
            </a: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a:t>
            </a: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4" name="TextBox 3"/>
          <p:cNvSpPr txBox="1"/>
          <p:nvPr/>
        </p:nvSpPr>
        <p:spPr>
          <a:xfrm>
            <a:off x="395536" y="2703016"/>
            <a:ext cx="8496943" cy="4093428"/>
          </a:xfrm>
          <a:prstGeom prst="rect">
            <a:avLst/>
          </a:prstGeom>
          <a:noFill/>
        </p:spPr>
        <p:txBody>
          <a:bodyPr wrap="square" rtlCol="0">
            <a:spAutoFit/>
          </a:bodyPr>
          <a:lstStyle/>
          <a:p>
            <a:pPr marL="514350" indent="-514350">
              <a:buFont typeface="+mj-lt"/>
              <a:buAutoNum type="arabicPeriod"/>
            </a:pPr>
            <a:r>
              <a:rPr lang="en-US" altLang="zh-CN" sz="2000" dirty="0" smtClean="0"/>
              <a:t>Cross correlation</a:t>
            </a:r>
          </a:p>
          <a:p>
            <a:pPr marL="514350" indent="-514350">
              <a:buFont typeface="+mj-lt"/>
              <a:buAutoNum type="arabicPeriod"/>
            </a:pPr>
            <a:endParaRPr lang="en-US" altLang="zh-CN" sz="2000" dirty="0" smtClean="0"/>
          </a:p>
          <a:p>
            <a:pPr marL="514350" indent="-514350">
              <a:buFont typeface="+mj-lt"/>
              <a:buAutoNum type="arabicPeriod"/>
            </a:pPr>
            <a:r>
              <a:rPr lang="en-US" altLang="zh-CN" sz="2000" dirty="0" smtClean="0"/>
              <a:t>Subtract  best matched wavelet</a:t>
            </a:r>
          </a:p>
          <a:p>
            <a:pPr marL="514350" indent="-514350">
              <a:buFont typeface="+mj-lt"/>
              <a:buAutoNum type="arabicPeriod"/>
            </a:pPr>
            <a:endParaRPr lang="en-US" altLang="zh-CN" sz="2000" dirty="0" smtClean="0"/>
          </a:p>
          <a:p>
            <a:pPr marL="514350" indent="-514350">
              <a:buFont typeface="+mj-lt"/>
              <a:buAutoNum type="arabicPeriod"/>
            </a:pPr>
            <a:r>
              <a:rPr lang="en-US" altLang="zh-CN" sz="2000" dirty="0" smtClean="0"/>
              <a:t>Iteration </a:t>
            </a:r>
          </a:p>
          <a:p>
            <a:pPr marL="514350" indent="-514350">
              <a:buFont typeface="+mj-lt"/>
              <a:buAutoNum type="arabicPeriod"/>
            </a:pPr>
            <a:endParaRPr lang="en-US" altLang="zh-CN" sz="2000" dirty="0" smtClean="0"/>
          </a:p>
          <a:p>
            <a:pPr marL="514350" indent="-514350">
              <a:buFont typeface="+mj-lt"/>
              <a:buAutoNum type="arabicPeriod"/>
            </a:pPr>
            <a:r>
              <a:rPr lang="en-US" altLang="zh-CN" sz="2000" dirty="0" smtClean="0"/>
              <a:t>FT on matched wavelet and project along time</a:t>
            </a:r>
          </a:p>
          <a:p>
            <a:pPr marL="514350" indent="-514350">
              <a:buFont typeface="+mj-lt"/>
              <a:buAutoNum type="arabicPeriod"/>
            </a:pPr>
            <a:endParaRPr lang="en-US" altLang="zh-CN" sz="2000" dirty="0" smtClean="0"/>
          </a:p>
          <a:p>
            <a:pPr marL="514350" indent="-514350">
              <a:buFont typeface="+mj-lt"/>
              <a:buAutoNum type="arabicPeriod"/>
            </a:pPr>
            <a:r>
              <a:rPr lang="en-US" altLang="zh-CN" sz="2000" dirty="0" smtClean="0"/>
              <a:t>Display</a:t>
            </a:r>
          </a:p>
          <a:p>
            <a:pPr>
              <a:buFont typeface="Wingdings" pitchFamily="2" charset="2"/>
              <a:buChar char="Ø"/>
            </a:pPr>
            <a:endParaRPr lang="en-US" altLang="zh-CN" sz="2000" dirty="0" smtClean="0"/>
          </a:p>
          <a:p>
            <a:pPr>
              <a:buFont typeface="Wingdings" pitchFamily="2" charset="2"/>
              <a:buChar char="Ø"/>
            </a:pPr>
            <a:r>
              <a:rPr lang="en-US" altLang="zh-CN" sz="2000" dirty="0" smtClean="0"/>
              <a:t>Matching Pursuit: a combination of WT &amp; STFT</a:t>
            </a:r>
          </a:p>
          <a:p>
            <a:pPr>
              <a:buFont typeface="Wingdings" pitchFamily="2" charset="2"/>
              <a:buChar char="Ø"/>
            </a:pPr>
            <a:endParaRPr lang="en-US" altLang="zh-CN" sz="2000" dirty="0" smtClean="0"/>
          </a:p>
          <a:p>
            <a:pPr>
              <a:buFont typeface="Wingdings" pitchFamily="2" charset="2"/>
              <a:buChar char="Ø"/>
            </a:pPr>
            <a:r>
              <a:rPr lang="en-US" altLang="zh-CN" sz="2000" dirty="0" smtClean="0"/>
              <a:t>Easy reconstruction</a:t>
            </a:r>
          </a:p>
        </p:txBody>
      </p:sp>
      <p:pic>
        <p:nvPicPr>
          <p:cNvPr id="32769" name="Picture 1"/>
          <p:cNvPicPr>
            <a:picLocks noChangeAspect="1" noChangeArrowheads="1"/>
          </p:cNvPicPr>
          <p:nvPr/>
        </p:nvPicPr>
        <p:blipFill>
          <a:blip r:embed="rId3" cstate="print"/>
          <a:srcRect/>
          <a:stretch>
            <a:fillRect/>
          </a:stretch>
        </p:blipFill>
        <p:spPr bwMode="auto">
          <a:xfrm>
            <a:off x="827584" y="908720"/>
            <a:ext cx="2667000" cy="1038225"/>
          </a:xfrm>
          <a:prstGeom prst="rect">
            <a:avLst/>
          </a:prstGeom>
          <a:noFill/>
          <a:ln w="9525">
            <a:noFill/>
            <a:miter lim="800000"/>
            <a:headEnd/>
            <a:tailEnd/>
          </a:ln>
        </p:spPr>
      </p:pic>
      <p:sp>
        <p:nvSpPr>
          <p:cNvPr id="6"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7</a:t>
            </a:fld>
            <a:endParaRPr lang="zh-CN" altLang="en-US" sz="4000" dirty="0">
              <a:solidFill>
                <a:srgbClr val="FF0000"/>
              </a:solidFill>
            </a:endParaRPr>
          </a:p>
        </p:txBody>
      </p:sp>
      <p:pic>
        <p:nvPicPr>
          <p:cNvPr id="3074" name="Picture 2"/>
          <p:cNvPicPr>
            <a:picLocks noChangeAspect="1" noChangeArrowheads="1"/>
          </p:cNvPicPr>
          <p:nvPr/>
        </p:nvPicPr>
        <p:blipFill>
          <a:blip r:embed="rId4" cstate="print"/>
          <a:srcRect/>
          <a:stretch>
            <a:fillRect/>
          </a:stretch>
        </p:blipFill>
        <p:spPr bwMode="auto">
          <a:xfrm>
            <a:off x="3838575" y="908720"/>
            <a:ext cx="530542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Background---STFT, CWT and MPD</a:t>
            </a:r>
          </a:p>
          <a:p>
            <a:endParaRPr lang="en-US" altLang="zh-CN" dirty="0" smtClean="0"/>
          </a:p>
          <a:p>
            <a:r>
              <a:rPr lang="en-US" altLang="zh-CN" dirty="0" smtClean="0">
                <a:solidFill>
                  <a:srgbClr val="FF0000"/>
                </a:solidFill>
              </a:rPr>
              <a:t>Fractional Matching Pursuit Decomposition</a:t>
            </a:r>
          </a:p>
          <a:p>
            <a:endParaRPr lang="en-US" altLang="zh-CN" dirty="0" smtClean="0"/>
          </a:p>
          <a:p>
            <a:r>
              <a:rPr lang="en-US" altLang="zh-CN" dirty="0" smtClean="0"/>
              <a:t>Computational Simulation</a:t>
            </a:r>
          </a:p>
          <a:p>
            <a:endParaRPr lang="en-US" altLang="zh-CN" dirty="0" smtClean="0"/>
          </a:p>
          <a:p>
            <a:r>
              <a:rPr lang="en-US" altLang="zh-CN" dirty="0"/>
              <a:t>Results: MPD </a:t>
            </a:r>
            <a:r>
              <a:rPr lang="en-US" altLang="zh-CN" dirty="0" smtClean="0"/>
              <a:t>versus </a:t>
            </a:r>
            <a:r>
              <a:rPr lang="en-US" altLang="zh-CN" dirty="0" smtClean="0"/>
              <a:t>FMPD</a:t>
            </a:r>
          </a:p>
          <a:p>
            <a:endParaRPr lang="en-US" altLang="zh-CN" dirty="0" smtClean="0"/>
          </a:p>
          <a:p>
            <a:r>
              <a:rPr lang="en-US" altLang="zh-CN" dirty="0" smtClean="0"/>
              <a:t>Conclusion</a:t>
            </a:r>
          </a:p>
        </p:txBody>
      </p:sp>
      <p:sp>
        <p:nvSpPr>
          <p:cNvPr id="8"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8</a:t>
            </a:fld>
            <a:endParaRPr lang="zh-CN" altLang="en-US" sz="4000" dirty="0">
              <a:solidFill>
                <a:srgbClr val="FF0000"/>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矩形 8"/>
          <p:cNvSpPr/>
          <p:nvPr/>
        </p:nvSpPr>
        <p:spPr>
          <a:xfrm>
            <a:off x="0" y="228600"/>
            <a:ext cx="9144000" cy="923330"/>
          </a:xfrm>
          <a:prstGeom prst="rect">
            <a:avLst/>
          </a:prstGeom>
          <a:noFill/>
        </p:spPr>
        <p:txBody>
          <a:bodyPr wrap="square" lIns="91440" tIns="45720" rIns="91440" bIns="45720">
            <a:spAutoFit/>
          </a:bodyPr>
          <a:lstStyle/>
          <a:p>
            <a:pPr algn="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Contents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986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95536" y="144016"/>
            <a:ext cx="8748464" cy="620688"/>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Fractional </a:t>
            </a:r>
            <a:r>
              <a:rPr lang="en-US" altLang="zh-CN" sz="3200" b="1" cap="all"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MPD</a:t>
            </a:r>
            <a:r>
              <a:rPr lang="en-US" altLang="zh-CN" sz="3200" b="1" cap="all" noProof="0" dirty="0" smtClean="0">
                <a:solidFill>
                  <a:schemeClr val="tx2">
                    <a:satMod val="200000"/>
                  </a:schemeClr>
                </a:solidFill>
                <a:effectLst>
                  <a:reflection blurRad="12700" stA="34000" endA="740" endPos="53000" dir="5400000" sy="-100000" algn="bl" rotWithShape="0"/>
                </a:effectLst>
                <a:latin typeface="Times New Roman" pitchFamily="18" charset="0"/>
                <a:ea typeface="+mj-ea"/>
                <a:cs typeface="Times New Roman" pitchFamily="18" charset="0"/>
              </a:rPr>
              <a:t> </a:t>
            </a:r>
            <a:endParaRPr kumimoji="0" lang="zh-CN" altLang="en-US" sz="32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Times New Roman" pitchFamily="18" charset="0"/>
              <a:ea typeface="+mj-ea"/>
              <a:cs typeface="Times New Roman" pitchFamily="18" charset="0"/>
            </a:endParaRPr>
          </a:p>
        </p:txBody>
      </p:sp>
      <p:sp>
        <p:nvSpPr>
          <p:cNvPr id="4" name="TextBox 3"/>
          <p:cNvSpPr txBox="1"/>
          <p:nvPr/>
        </p:nvSpPr>
        <p:spPr>
          <a:xfrm>
            <a:off x="395536" y="3068960"/>
            <a:ext cx="8496943" cy="3046988"/>
          </a:xfrm>
          <a:prstGeom prst="rect">
            <a:avLst/>
          </a:prstGeom>
          <a:noFill/>
        </p:spPr>
        <p:txBody>
          <a:bodyPr wrap="square" rtlCol="0">
            <a:spAutoFit/>
          </a:bodyPr>
          <a:lstStyle/>
          <a:p>
            <a:pPr marL="514350" indent="-514350">
              <a:buFont typeface="+mj-lt"/>
              <a:buAutoNum type="arabicPeriod"/>
            </a:pPr>
            <a:r>
              <a:rPr lang="en-US" altLang="zh-CN" sz="2400" dirty="0" smtClean="0"/>
              <a:t>Regression: stability problem</a:t>
            </a:r>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Subtract  the matched wavelet with a portion of the coefficient </a:t>
            </a:r>
          </a:p>
          <a:p>
            <a:pPr>
              <a:buFont typeface="Wingdings" pitchFamily="2" charset="2"/>
              <a:buChar char="Ø"/>
            </a:pPr>
            <a:endParaRPr lang="en-US" altLang="zh-CN" sz="2400" dirty="0" smtClean="0"/>
          </a:p>
          <a:p>
            <a:pPr>
              <a:buFont typeface="Wingdings" pitchFamily="2" charset="2"/>
              <a:buChar char="Ø"/>
            </a:pPr>
            <a:r>
              <a:rPr lang="en-US" altLang="zh-CN" sz="2400" dirty="0" smtClean="0"/>
              <a:t> FMPD: much more laterally stable </a:t>
            </a:r>
          </a:p>
          <a:p>
            <a:pPr>
              <a:buFont typeface="Wingdings" pitchFamily="2" charset="2"/>
              <a:buChar char="Ø"/>
            </a:pPr>
            <a:endParaRPr lang="en-US" altLang="zh-CN" sz="2400" dirty="0" smtClean="0"/>
          </a:p>
          <a:p>
            <a:pPr>
              <a:buFont typeface="Wingdings" pitchFamily="2" charset="2"/>
              <a:buChar char="Ø"/>
            </a:pPr>
            <a:r>
              <a:rPr lang="en-US" altLang="zh-CN" sz="2400" dirty="0" smtClean="0"/>
              <a:t> Mitigate the interference  effect</a:t>
            </a:r>
          </a:p>
        </p:txBody>
      </p:sp>
      <p:pic>
        <p:nvPicPr>
          <p:cNvPr id="32769" name="Picture 1"/>
          <p:cNvPicPr>
            <a:picLocks noChangeAspect="1" noChangeArrowheads="1"/>
          </p:cNvPicPr>
          <p:nvPr/>
        </p:nvPicPr>
        <p:blipFill>
          <a:blip r:embed="rId3" cstate="print"/>
          <a:srcRect/>
          <a:stretch>
            <a:fillRect/>
          </a:stretch>
        </p:blipFill>
        <p:spPr bwMode="auto">
          <a:xfrm>
            <a:off x="827584" y="908720"/>
            <a:ext cx="2667000" cy="1038225"/>
          </a:xfrm>
          <a:prstGeom prst="rect">
            <a:avLst/>
          </a:prstGeom>
          <a:noFill/>
          <a:ln w="9525">
            <a:noFill/>
            <a:miter lim="800000"/>
            <a:headEnd/>
            <a:tailEnd/>
          </a:ln>
        </p:spPr>
      </p:pic>
      <p:sp>
        <p:nvSpPr>
          <p:cNvPr id="5" name="灯片编号占位符 5"/>
          <p:cNvSpPr>
            <a:spLocks noGrp="1"/>
          </p:cNvSpPr>
          <p:nvPr>
            <p:ph type="sldNum" sz="quarter" idx="12"/>
          </p:nvPr>
        </p:nvSpPr>
        <p:spPr>
          <a:xfrm>
            <a:off x="8100392" y="6165305"/>
            <a:ext cx="967408" cy="616496"/>
          </a:xfrm>
        </p:spPr>
        <p:txBody>
          <a:bodyPr/>
          <a:lstStyle/>
          <a:p>
            <a:fld id="{C85DD235-F139-4116-BD57-A131F0AA0646}" type="slidenum">
              <a:rPr lang="zh-CN" altLang="en-US" sz="4000" smtClean="0">
                <a:solidFill>
                  <a:srgbClr val="FF0000"/>
                </a:solidFill>
              </a:rPr>
              <a:pPr/>
              <a:t>9</a:t>
            </a:fld>
            <a:endParaRPr lang="zh-CN" altLang="en-US" sz="4000" dirty="0">
              <a:solidFill>
                <a:srgbClr val="FF0000"/>
              </a:solidFill>
            </a:endParaRPr>
          </a:p>
        </p:txBody>
      </p:sp>
      <p:pic>
        <p:nvPicPr>
          <p:cNvPr id="6" name="Picture 2"/>
          <p:cNvPicPr>
            <a:picLocks noChangeAspect="1" noChangeArrowheads="1"/>
          </p:cNvPicPr>
          <p:nvPr/>
        </p:nvPicPr>
        <p:blipFill>
          <a:blip r:embed="rId4" cstate="print"/>
          <a:srcRect/>
          <a:stretch>
            <a:fillRect/>
          </a:stretch>
        </p:blipFill>
        <p:spPr bwMode="auto">
          <a:xfrm>
            <a:off x="3838575" y="908720"/>
            <a:ext cx="5305425" cy="1743075"/>
          </a:xfrm>
          <a:prstGeom prst="rect">
            <a:avLst/>
          </a:prstGeom>
          <a:noFill/>
          <a:ln w="9525">
            <a:noFill/>
            <a:miter lim="800000"/>
            <a:headEnd/>
            <a:tailEnd/>
          </a:ln>
        </p:spPr>
      </p:pic>
    </p:spTree>
    <p:extLst>
      <p:ext uri="{BB962C8B-B14F-4D97-AF65-F5344CB8AC3E}">
        <p14:creationId xmlns:p14="http://schemas.microsoft.com/office/powerpoint/2010/main" val="3581387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穿越">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23683</TotalTime>
  <Words>940</Words>
  <Application>Microsoft Office PowerPoint</Application>
  <PresentationFormat>全屏显示(4:3)</PresentationFormat>
  <Paragraphs>275</Paragraphs>
  <Slides>39</Slides>
  <Notes>16</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穿越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icnivad</dc:creator>
  <cp:lastModifiedBy>icnivad</cp:lastModifiedBy>
  <cp:revision>115</cp:revision>
  <dcterms:created xsi:type="dcterms:W3CDTF">2012-01-27T17:05:56Z</dcterms:created>
  <dcterms:modified xsi:type="dcterms:W3CDTF">2012-05-02T05:22:42Z</dcterms:modified>
</cp:coreProperties>
</file>